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76" r:id="rId3"/>
    <p:sldId id="257" r:id="rId4"/>
    <p:sldId id="260" r:id="rId5"/>
    <p:sldId id="261" r:id="rId6"/>
    <p:sldId id="277" r:id="rId7"/>
    <p:sldId id="278" r:id="rId8"/>
    <p:sldId id="292" r:id="rId9"/>
    <p:sldId id="293" r:id="rId10"/>
    <p:sldId id="266" r:id="rId11"/>
    <p:sldId id="258" r:id="rId12"/>
    <p:sldId id="259" r:id="rId13"/>
    <p:sldId id="263" r:id="rId14"/>
    <p:sldId id="267" r:id="rId15"/>
    <p:sldId id="289" r:id="rId16"/>
    <p:sldId id="271" r:id="rId17"/>
    <p:sldId id="290" r:id="rId18"/>
    <p:sldId id="265" r:id="rId19"/>
    <p:sldId id="294" r:id="rId20"/>
    <p:sldId id="279" r:id="rId21"/>
    <p:sldId id="280" r:id="rId22"/>
    <p:sldId id="281" r:id="rId23"/>
    <p:sldId id="282" r:id="rId24"/>
    <p:sldId id="283" r:id="rId25"/>
    <p:sldId id="295" r:id="rId26"/>
    <p:sldId id="284" r:id="rId27"/>
    <p:sldId id="285" r:id="rId28"/>
    <p:sldId id="286" r:id="rId29"/>
    <p:sldId id="288" r:id="rId30"/>
    <p:sldId id="287" r:id="rId31"/>
    <p:sldId id="296" r:id="rId32"/>
    <p:sldId id="268" r:id="rId33"/>
    <p:sldId id="269" r:id="rId34"/>
    <p:sldId id="275" r:id="rId35"/>
    <p:sldId id="273" r:id="rId36"/>
    <p:sldId id="274" r:id="rId37"/>
    <p:sldId id="270" r:id="rId38"/>
    <p:sldId id="29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701214-4BD0-49D7-BBA8-6108A68AD2F6}">
          <p14:sldIdLst>
            <p14:sldId id="256"/>
            <p14:sldId id="276"/>
            <p14:sldId id="257"/>
            <p14:sldId id="260"/>
            <p14:sldId id="261"/>
            <p14:sldId id="277"/>
            <p14:sldId id="278"/>
            <p14:sldId id="292"/>
          </p14:sldIdLst>
        </p14:section>
        <p14:section name="Concepts" id="{18FF790B-4B20-4DB8-A471-E472F758FA39}">
          <p14:sldIdLst>
            <p14:sldId id="293"/>
            <p14:sldId id="266"/>
            <p14:sldId id="258"/>
            <p14:sldId id="259"/>
            <p14:sldId id="263"/>
            <p14:sldId id="267"/>
            <p14:sldId id="289"/>
            <p14:sldId id="271"/>
            <p14:sldId id="290"/>
            <p14:sldId id="265"/>
          </p14:sldIdLst>
        </p14:section>
        <p14:section name="Benchmark Design" id="{AE10334A-44AA-442B-9F1F-F26C65A63187}">
          <p14:sldIdLst>
            <p14:sldId id="294"/>
            <p14:sldId id="279"/>
            <p14:sldId id="280"/>
            <p14:sldId id="281"/>
            <p14:sldId id="282"/>
            <p14:sldId id="283"/>
            <p14:sldId id="295"/>
            <p14:sldId id="284"/>
            <p14:sldId id="285"/>
            <p14:sldId id="286"/>
            <p14:sldId id="288"/>
            <p14:sldId id="287"/>
          </p14:sldIdLst>
        </p14:section>
        <p14:section name="City of Chicago" id="{89DD5973-E765-4CCE-9C25-8FF61C55892D}">
          <p14:sldIdLst>
            <p14:sldId id="296"/>
            <p14:sldId id="268"/>
            <p14:sldId id="269"/>
            <p14:sldId id="275"/>
            <p14:sldId id="273"/>
            <p14:sldId id="274"/>
            <p14:sldId id="270"/>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88802" autoAdjust="0"/>
  </p:normalViewPr>
  <p:slideViewPr>
    <p:cSldViewPr snapToGrid="0">
      <p:cViewPr varScale="1">
        <p:scale>
          <a:sx n="106" d="100"/>
          <a:sy n="106" d="100"/>
        </p:scale>
        <p:origin x="52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61B34-3402-4B0D-A673-BF5BD6463A27}" type="datetimeFigureOut">
              <a:rPr lang="en-US" smtClean="0"/>
              <a:t>11/4/2016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FE50BB-5D02-4336-A00C-85EEAE03CA1B}" type="slidenum">
              <a:rPr lang="en-US" smtClean="0"/>
              <a:t>‹#›</a:t>
            </a:fld>
            <a:endParaRPr lang="en-US"/>
          </a:p>
        </p:txBody>
      </p:sp>
    </p:spTree>
    <p:extLst>
      <p:ext uri="{BB962C8B-B14F-4D97-AF65-F5344CB8AC3E}">
        <p14:creationId xmlns:p14="http://schemas.microsoft.com/office/powerpoint/2010/main" val="425899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growing need of sharing data and digital resources within and across organizations has produced a novel attention on issues related to ontology and instance matching.</a:t>
            </a:r>
          </a:p>
          <a:p>
            <a:r>
              <a:rPr lang="en-US" dirty="0"/>
              <a:t>Existing solutions have reached a certain degree of maturity and they address a number of general requirements, such as the applicability to different ontology specification languages, the capability to deal with different levels of detail in describing the knowledge of interest, and the necessity to automate as much as possible the matching execution.</a:t>
            </a:r>
          </a:p>
          <a:p>
            <a:r>
              <a:rPr lang="en-US" dirty="0"/>
              <a:t>Ontology matching approaches and tools are getting more and more important in the framework of Semantic Web applications, where not only conventional matching at the schema level, but also and especially matching at the instance level is becoming essential to support discovery and management of different individual descriptions referring to the same real-world entity.</a:t>
            </a:r>
          </a:p>
          <a:p>
            <a:r>
              <a:rPr lang="en-US" dirty="0"/>
              <a:t>The Linked Data paradigm is based on the unconstrained publication of information by different publishers, and the interlinking of Web resources.</a:t>
            </a:r>
          </a:p>
          <a:p>
            <a:r>
              <a:rPr lang="en-US" dirty="0"/>
              <a:t>The “same-as” type of identification is not explicit in the dataset and must be automatically determined using instance matching tools.</a:t>
            </a:r>
          </a:p>
        </p:txBody>
      </p:sp>
      <p:sp>
        <p:nvSpPr>
          <p:cNvPr id="4" name="Slide Number Placeholder 3"/>
          <p:cNvSpPr>
            <a:spLocks noGrp="1"/>
          </p:cNvSpPr>
          <p:nvPr>
            <p:ph type="sldNum" sz="quarter" idx="10"/>
          </p:nvPr>
        </p:nvSpPr>
        <p:spPr/>
        <p:txBody>
          <a:bodyPr/>
          <a:lstStyle/>
          <a:p>
            <a:fld id="{A8FE50BB-5D02-4336-A00C-85EEAE03CA1B}" type="slidenum">
              <a:rPr lang="en-US" smtClean="0"/>
              <a:t>4</a:t>
            </a:fld>
            <a:endParaRPr lang="en-US"/>
          </a:p>
        </p:txBody>
      </p:sp>
    </p:spTree>
    <p:extLst>
      <p:ext uri="{BB962C8B-B14F-4D97-AF65-F5344CB8AC3E}">
        <p14:creationId xmlns:p14="http://schemas.microsoft.com/office/powerpoint/2010/main" val="1303222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7771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0433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1417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E50BB-5D02-4336-A00C-85EEAE03CA1B}" type="slidenum">
              <a:rPr lang="en-US" smtClean="0"/>
              <a:t>7</a:t>
            </a:fld>
            <a:endParaRPr lang="en-US"/>
          </a:p>
        </p:txBody>
      </p:sp>
    </p:spTree>
    <p:extLst>
      <p:ext uri="{BB962C8B-B14F-4D97-AF65-F5344CB8AC3E}">
        <p14:creationId xmlns:p14="http://schemas.microsoft.com/office/powerpoint/2010/main" val="195403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E50BB-5D02-4336-A00C-85EEAE03CA1B}" type="slidenum">
              <a:rPr lang="en-US" smtClean="0"/>
              <a:t>10</a:t>
            </a:fld>
            <a:endParaRPr lang="en-US"/>
          </a:p>
        </p:txBody>
      </p:sp>
    </p:spTree>
    <p:extLst>
      <p:ext uri="{BB962C8B-B14F-4D97-AF65-F5344CB8AC3E}">
        <p14:creationId xmlns:p14="http://schemas.microsoft.com/office/powerpoint/2010/main" val="161450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E50BB-5D02-4336-A00C-85EEAE03CA1B}" type="slidenum">
              <a:rPr lang="en-US" smtClean="0"/>
              <a:t>15</a:t>
            </a:fld>
            <a:endParaRPr lang="en-US"/>
          </a:p>
        </p:txBody>
      </p:sp>
    </p:spTree>
    <p:extLst>
      <p:ext uri="{BB962C8B-B14F-4D97-AF65-F5344CB8AC3E}">
        <p14:creationId xmlns:p14="http://schemas.microsoft.com/office/powerpoint/2010/main" val="1942246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means that they are free to use and accessible means that they are easily available to the interested parties. </a:t>
            </a:r>
          </a:p>
          <a:p>
            <a:r>
              <a:rPr lang="en-US" dirty="0"/>
              <a:t>Persistent means that the components of one benchmark should not evolve or change through time, so as to make the results of different systems (obtained at different times) comparable.</a:t>
            </a:r>
          </a:p>
          <a:p>
            <a:r>
              <a:rPr lang="en-US" dirty="0"/>
              <a:t>Unbiased means that there should not exist any conflict of interest between the creators of the benchmark and the creators of the system under test.</a:t>
            </a:r>
          </a:p>
          <a:p>
            <a:endParaRPr lang="en-US" dirty="0"/>
          </a:p>
        </p:txBody>
      </p:sp>
      <p:sp>
        <p:nvSpPr>
          <p:cNvPr id="4" name="Slide Number Placeholder 3"/>
          <p:cNvSpPr>
            <a:spLocks noGrp="1"/>
          </p:cNvSpPr>
          <p:nvPr>
            <p:ph type="sldNum" sz="quarter" idx="10"/>
          </p:nvPr>
        </p:nvSpPr>
        <p:spPr/>
        <p:txBody>
          <a:bodyPr/>
          <a:lstStyle/>
          <a:p>
            <a:fld id="{A8FE50BB-5D02-4336-A00C-85EEAE03CA1B}" type="slidenum">
              <a:rPr lang="en-US" smtClean="0"/>
              <a:t>23</a:t>
            </a:fld>
            <a:endParaRPr lang="en-US"/>
          </a:p>
        </p:txBody>
      </p:sp>
    </p:spTree>
    <p:extLst>
      <p:ext uri="{BB962C8B-B14F-4D97-AF65-F5344CB8AC3E}">
        <p14:creationId xmlns:p14="http://schemas.microsoft.com/office/powerpoint/2010/main" val="347864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datasets are those that contain real data and can be used either as a whole (i.e., the entire ontology with its instances) or partly (i.e., only a part of the ontology and the corresponding data instances, without any modifications). A manual or semiautomatic process of reference alignment creation must be undertaken, which often leads to incomplete or incorrect reference alignments. </a:t>
            </a:r>
          </a:p>
          <a:p>
            <a:r>
              <a:rPr lang="en-US" dirty="0"/>
              <a:t>Synthetic generators may be used to create a dataset from scratch (i.e., create new data based on a schema), or to create a dataset based on an existing datasets (multiply the existing instances). </a:t>
            </a:r>
          </a:p>
        </p:txBody>
      </p:sp>
      <p:sp>
        <p:nvSpPr>
          <p:cNvPr id="4" name="Slide Number Placeholder 3"/>
          <p:cNvSpPr>
            <a:spLocks noGrp="1"/>
          </p:cNvSpPr>
          <p:nvPr>
            <p:ph type="sldNum" sz="quarter" idx="10"/>
          </p:nvPr>
        </p:nvSpPr>
        <p:spPr/>
        <p:txBody>
          <a:bodyPr/>
          <a:lstStyle/>
          <a:p>
            <a:fld id="{A8FE50BB-5D02-4336-A00C-85EEAE03CA1B}" type="slidenum">
              <a:rPr lang="en-US" smtClean="0"/>
              <a:t>24</a:t>
            </a:fld>
            <a:endParaRPr lang="en-US"/>
          </a:p>
        </p:txBody>
      </p:sp>
    </p:spTree>
    <p:extLst>
      <p:ext uri="{BB962C8B-B14F-4D97-AF65-F5344CB8AC3E}">
        <p14:creationId xmlns:p14="http://schemas.microsoft.com/office/powerpoint/2010/main" val="2983229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E50BB-5D02-4336-A00C-85EEAE03CA1B}" type="slidenum">
              <a:rPr lang="en-US" smtClean="0"/>
              <a:t>25</a:t>
            </a:fld>
            <a:endParaRPr lang="en-US"/>
          </a:p>
        </p:txBody>
      </p:sp>
    </p:spTree>
    <p:extLst>
      <p:ext uri="{BB962C8B-B14F-4D97-AF65-F5344CB8AC3E}">
        <p14:creationId xmlns:p14="http://schemas.microsoft.com/office/powerpoint/2010/main" val="4128831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sheet” of the benchmark</a:t>
            </a:r>
            <a:r>
              <a:rPr lang="en-US" baseline="0" dirty="0"/>
              <a:t> </a:t>
            </a:r>
            <a:r>
              <a:rPr lang="en-US" dirty="0"/>
              <a:t>is used to judge the completeness and soundness of the matched instances produced by the benchmarked matching algorithms.</a:t>
            </a:r>
          </a:p>
          <a:p>
            <a:r>
              <a:rPr lang="en-US" dirty="0"/>
              <a:t>Performance and Efficiency (e.g. throughput – source rows processed per second, transaction rate, transactions per second, Query-per-Hour Performance, etc.)</a:t>
            </a:r>
          </a:p>
          <a:p>
            <a:endParaRPr lang="en-US" dirty="0"/>
          </a:p>
        </p:txBody>
      </p:sp>
      <p:sp>
        <p:nvSpPr>
          <p:cNvPr id="4" name="Slide Number Placeholder 3"/>
          <p:cNvSpPr>
            <a:spLocks noGrp="1"/>
          </p:cNvSpPr>
          <p:nvPr>
            <p:ph type="sldNum" sz="quarter" idx="10"/>
          </p:nvPr>
        </p:nvSpPr>
        <p:spPr/>
        <p:txBody>
          <a:bodyPr/>
          <a:lstStyle/>
          <a:p>
            <a:fld id="{A8FE50BB-5D02-4336-A00C-85EEAE03CA1B}" type="slidenum">
              <a:rPr lang="en-US" smtClean="0"/>
              <a:t>26</a:t>
            </a:fld>
            <a:endParaRPr lang="en-US"/>
          </a:p>
        </p:txBody>
      </p:sp>
    </p:spTree>
    <p:extLst>
      <p:ext uri="{BB962C8B-B14F-4D97-AF65-F5344CB8AC3E}">
        <p14:creationId xmlns:p14="http://schemas.microsoft.com/office/powerpoint/2010/main" val="3934076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654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dirty="0"/>
              <a:pPr/>
              <a:t>11/4/2016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11/4/2016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a:off x="0" y="6727600"/>
            <a:ext cx="12192000" cy="130400"/>
          </a:xfrm>
          <a:prstGeom prst="rect">
            <a:avLst/>
          </a:prstGeom>
          <a:solidFill>
            <a:schemeClr val="lt2"/>
          </a:solidFill>
          <a:ln>
            <a:noFill/>
          </a:ln>
        </p:spPr>
        <p:txBody>
          <a:bodyPr lIns="121900" tIns="121900" rIns="121900" bIns="121900" anchor="ctr" anchorCtr="0">
            <a:noAutofit/>
          </a:bodyPr>
          <a:lstStyle/>
          <a:p>
            <a:pPr lvl="0">
              <a:spcBef>
                <a:spcPts val="0"/>
              </a:spcBef>
              <a:buNone/>
            </a:pPr>
            <a:endParaRPr sz="2400"/>
          </a:p>
        </p:txBody>
      </p:sp>
      <p:sp>
        <p:nvSpPr>
          <p:cNvPr id="21" name="Shape 21"/>
          <p:cNvSpPr txBox="1">
            <a:spLocks noGrp="1"/>
          </p:cNvSpPr>
          <p:nvPr>
            <p:ph type="title"/>
          </p:nvPr>
        </p:nvSpPr>
        <p:spPr>
          <a:xfrm>
            <a:off x="415600" y="593367"/>
            <a:ext cx="11360800" cy="817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15600" y="1562133"/>
            <a:ext cx="11360800" cy="4529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5901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11/4/2016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11/4/2016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11/4/2016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11/4/2016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11/4/2016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 id="2147483667" r:id="rId1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oaei.ontologymatching.org/2014/im/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www.websemanticsjournal.org/index.php/ps/article/view/470/486" TargetMode="External"/><Relationship Id="rId2" Type="http://schemas.openxmlformats.org/officeDocument/2006/relationships/hyperlink" Target="http://xue.medellin.unal.edu.co/~cmzapata/cursos/linguistica/instance.pdf" TargetMode="External"/><Relationship Id="rId1" Type="http://schemas.openxmlformats.org/officeDocument/2006/relationships/slideLayout" Target="../slideLayouts/slideLayout2.xml"/><Relationship Id="rId6" Type="http://schemas.openxmlformats.org/officeDocument/2006/relationships/hyperlink" Target="http://wifo5-03.informatik.uni-mannheim.de/bizer/pub/Bizer-GlobalDataSpace-Talk-BNCOD2011.pdf" TargetMode="External"/><Relationship Id="rId5" Type="http://schemas.openxmlformats.org/officeDocument/2006/relationships/hyperlink" Target="http://book.ontologymatching.org/" TargetMode="External"/><Relationship Id="rId4" Type="http://schemas.openxmlformats.org/officeDocument/2006/relationships/hyperlink" Target="http://iswc2012.semanticweb.org/sites/default/files/76490449.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cafepress.com/w3c_shop.597992118"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oaei.ontologymatching.org/" TargetMode="External"/><Relationship Id="rId2" Type="http://schemas.openxmlformats.org/officeDocument/2006/relationships/hyperlink" Target="http://lod-cloud.net/" TargetMode="External"/><Relationship Id="rId1" Type="http://schemas.openxmlformats.org/officeDocument/2006/relationships/slideLayout" Target="../slideLayouts/slideLayout2.xml"/><Relationship Id="rId4" Type="http://schemas.openxmlformats.org/officeDocument/2006/relationships/hyperlink" Target="http://mklab.iti.gr/projects/boemi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w3.org/DesignIssues/LinkedData.html"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Ontology based</a:t>
            </a:r>
            <a:br>
              <a:rPr lang="en-US" dirty="0"/>
            </a:br>
            <a:r>
              <a:rPr lang="en-US" dirty="0"/>
              <a:t>Instance Matching</a:t>
            </a:r>
          </a:p>
        </p:txBody>
      </p:sp>
      <p:sp>
        <p:nvSpPr>
          <p:cNvPr id="3" name="Subtitle 2"/>
          <p:cNvSpPr>
            <a:spLocks noGrp="1"/>
          </p:cNvSpPr>
          <p:nvPr>
            <p:ph type="subTitle" idx="1"/>
          </p:nvPr>
        </p:nvSpPr>
        <p:spPr>
          <a:xfrm>
            <a:off x="810001" y="5280847"/>
            <a:ext cx="10572000" cy="876762"/>
          </a:xfrm>
        </p:spPr>
        <p:txBody>
          <a:bodyPr>
            <a:noAutofit/>
          </a:bodyPr>
          <a:lstStyle/>
          <a:p>
            <a:r>
              <a:rPr lang="en-US" dirty="0"/>
              <a:t>Vivek R. Shivaprabhu</a:t>
            </a:r>
          </a:p>
          <a:p>
            <a:r>
              <a:rPr lang="en-US" dirty="0"/>
              <a:t>CS 586: Data and Web Semantics | Fall 2016</a:t>
            </a:r>
          </a:p>
        </p:txBody>
      </p:sp>
      <p:pic>
        <p:nvPicPr>
          <p:cNvPr id="4098" name="Picture 2" descr="Logo Preview"/>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14688" y="258522"/>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ww.cs.uic.edu/~ifc/images/adv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4031" y="324505"/>
            <a:ext cx="1058660" cy="105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619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Description Logic (DL) – an overview</a:t>
            </a:r>
          </a:p>
        </p:txBody>
      </p:sp>
      <p:sp>
        <p:nvSpPr>
          <p:cNvPr id="3" name="Content Placeholder 2"/>
          <p:cNvSpPr>
            <a:spLocks noGrp="1"/>
          </p:cNvSpPr>
          <p:nvPr>
            <p:ph idx="1"/>
          </p:nvPr>
        </p:nvSpPr>
        <p:spPr>
          <a:xfrm>
            <a:off x="818712" y="2222287"/>
            <a:ext cx="5814475" cy="4441160"/>
          </a:xfrm>
        </p:spPr>
        <p:txBody>
          <a:bodyPr>
            <a:normAutofit/>
          </a:bodyPr>
          <a:lstStyle/>
          <a:p>
            <a:r>
              <a:rPr lang="en-US" dirty="0"/>
              <a:t>Family of formal knowledge representation languages</a:t>
            </a:r>
          </a:p>
          <a:p>
            <a:r>
              <a:rPr lang="en-US" dirty="0"/>
              <a:t>Used to describe and reason about concepts of an application domain (terminological knowledge)</a:t>
            </a:r>
          </a:p>
          <a:p>
            <a:r>
              <a:rPr lang="en-US" dirty="0" err="1"/>
              <a:t>TBox</a:t>
            </a:r>
            <a:r>
              <a:rPr lang="en-US" dirty="0"/>
              <a:t> (terminological box)</a:t>
            </a:r>
          </a:p>
          <a:p>
            <a:pPr lvl="1"/>
            <a:r>
              <a:rPr lang="en-US" dirty="0"/>
              <a:t>Contains statements describing relations between concepts (hierarchies)</a:t>
            </a:r>
          </a:p>
          <a:p>
            <a:pPr lvl="1"/>
            <a:r>
              <a:rPr lang="en-US" dirty="0"/>
              <a:t>Ex: Every employee is a person</a:t>
            </a:r>
          </a:p>
          <a:p>
            <a:r>
              <a:rPr lang="en-US" dirty="0" err="1"/>
              <a:t>Abox</a:t>
            </a:r>
            <a:r>
              <a:rPr lang="en-US" dirty="0"/>
              <a:t> (</a:t>
            </a:r>
            <a:r>
              <a:rPr lang="en-US" dirty="0" err="1"/>
              <a:t>assertional</a:t>
            </a:r>
            <a:r>
              <a:rPr lang="en-US" dirty="0"/>
              <a:t> box)</a:t>
            </a:r>
          </a:p>
          <a:p>
            <a:pPr lvl="1"/>
            <a:r>
              <a:rPr lang="en-US" dirty="0"/>
              <a:t>Contains ground sentences that describe relations between individuals and concepts</a:t>
            </a:r>
          </a:p>
          <a:p>
            <a:pPr lvl="1"/>
            <a:r>
              <a:rPr lang="en-US" dirty="0"/>
              <a:t>Ex: Bob is an employee</a:t>
            </a:r>
          </a:p>
        </p:txBody>
      </p:sp>
      <p:pic>
        <p:nvPicPr>
          <p:cNvPr id="4" name="Picture 3"/>
          <p:cNvPicPr>
            <a:picLocks noChangeAspect="1"/>
          </p:cNvPicPr>
          <p:nvPr/>
        </p:nvPicPr>
        <p:blipFill>
          <a:blip r:embed="rId3"/>
          <a:stretch>
            <a:fillRect/>
          </a:stretch>
        </p:blipFill>
        <p:spPr>
          <a:xfrm>
            <a:off x="6633187" y="2785285"/>
            <a:ext cx="5268060" cy="3315163"/>
          </a:xfrm>
          <a:prstGeom prst="rect">
            <a:avLst/>
          </a:prstGeom>
        </p:spPr>
      </p:pic>
      <p:sp>
        <p:nvSpPr>
          <p:cNvPr id="5" name="Rectangle 4"/>
          <p:cNvSpPr/>
          <p:nvPr/>
        </p:nvSpPr>
        <p:spPr>
          <a:xfrm>
            <a:off x="5852807" y="6483281"/>
            <a:ext cx="6339193" cy="307777"/>
          </a:xfrm>
          <a:prstGeom prst="rect">
            <a:avLst/>
          </a:prstGeom>
        </p:spPr>
        <p:txBody>
          <a:bodyPr wrap="square">
            <a:spAutoFit/>
          </a:bodyPr>
          <a:lstStyle/>
          <a:p>
            <a:r>
              <a:rPr lang="en-US" sz="1400" dirty="0"/>
              <a:t>http://wiki.opensemanticframework.org/index.php/Ontologies:_Basic_Groundings</a:t>
            </a:r>
          </a:p>
        </p:txBody>
      </p:sp>
    </p:spTree>
    <p:extLst>
      <p:ext uri="{BB962C8B-B14F-4D97-AF65-F5344CB8AC3E}">
        <p14:creationId xmlns:p14="http://schemas.microsoft.com/office/powerpoint/2010/main" val="3261209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Resolution</a:t>
            </a:r>
          </a:p>
        </p:txBody>
      </p:sp>
      <p:sp>
        <p:nvSpPr>
          <p:cNvPr id="3" name="Content Placeholder 2"/>
          <p:cNvSpPr>
            <a:spLocks noGrp="1"/>
          </p:cNvSpPr>
          <p:nvPr>
            <p:ph sz="half" idx="1"/>
          </p:nvPr>
        </p:nvSpPr>
        <p:spPr>
          <a:xfrm>
            <a:off x="818712" y="2222288"/>
            <a:ext cx="8704229" cy="1779863"/>
          </a:xfrm>
        </p:spPr>
        <p:txBody>
          <a:bodyPr/>
          <a:lstStyle/>
          <a:p>
            <a:r>
              <a:rPr lang="en-US" dirty="0"/>
              <a:t>Instances describe the same real-world entity</a:t>
            </a:r>
          </a:p>
          <a:p>
            <a:r>
              <a:rPr lang="en-US" dirty="0"/>
              <a:t>Used to join data sets that may or may not share a common identifier (URI, Key, ID, </a:t>
            </a:r>
            <a:r>
              <a:rPr lang="en-US" dirty="0" err="1"/>
              <a:t>etc</a:t>
            </a:r>
            <a:r>
              <a:rPr lang="en-US" dirty="0"/>
              <a:t>)</a:t>
            </a:r>
          </a:p>
          <a:p>
            <a:r>
              <a:rPr lang="en-US" dirty="0"/>
              <a:t>Match data from myriad record shapes, storage locations and/or styles</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075553320"/>
              </p:ext>
            </p:extLst>
          </p:nvPr>
        </p:nvGraphicFramePr>
        <p:xfrm>
          <a:off x="2757686" y="4002151"/>
          <a:ext cx="6676625" cy="2509308"/>
        </p:xfrm>
        <a:graphic>
          <a:graphicData uri="http://schemas.openxmlformats.org/drawingml/2006/table">
            <a:tbl>
              <a:tblPr firstRow="1" firstCol="1">
                <a:tableStyleId>{5940675A-B579-460E-94D1-54222C63F5DA}</a:tableStyleId>
              </a:tblPr>
              <a:tblGrid>
                <a:gridCol w="837906">
                  <a:extLst>
                    <a:ext uri="{9D8B030D-6E8A-4147-A177-3AD203B41FA5}">
                      <a16:colId xmlns:a16="http://schemas.microsoft.com/office/drawing/2014/main" val="3141744509"/>
                    </a:ext>
                  </a:extLst>
                </a:gridCol>
                <a:gridCol w="258203">
                  <a:extLst>
                    <a:ext uri="{9D8B030D-6E8A-4147-A177-3AD203B41FA5}">
                      <a16:colId xmlns:a16="http://schemas.microsoft.com/office/drawing/2014/main" val="841773452"/>
                    </a:ext>
                  </a:extLst>
                </a:gridCol>
                <a:gridCol w="1185303">
                  <a:extLst>
                    <a:ext uri="{9D8B030D-6E8A-4147-A177-3AD203B41FA5}">
                      <a16:colId xmlns:a16="http://schemas.microsoft.com/office/drawing/2014/main" val="1748725062"/>
                    </a:ext>
                  </a:extLst>
                </a:gridCol>
                <a:gridCol w="1493278">
                  <a:extLst>
                    <a:ext uri="{9D8B030D-6E8A-4147-A177-3AD203B41FA5}">
                      <a16:colId xmlns:a16="http://schemas.microsoft.com/office/drawing/2014/main" val="1155447819"/>
                    </a:ext>
                  </a:extLst>
                </a:gridCol>
                <a:gridCol w="1247216">
                  <a:extLst>
                    <a:ext uri="{9D8B030D-6E8A-4147-A177-3AD203B41FA5}">
                      <a16:colId xmlns:a16="http://schemas.microsoft.com/office/drawing/2014/main" val="929969503"/>
                    </a:ext>
                  </a:extLst>
                </a:gridCol>
                <a:gridCol w="816813">
                  <a:extLst>
                    <a:ext uri="{9D8B030D-6E8A-4147-A177-3AD203B41FA5}">
                      <a16:colId xmlns:a16="http://schemas.microsoft.com/office/drawing/2014/main" val="837933903"/>
                    </a:ext>
                  </a:extLst>
                </a:gridCol>
                <a:gridCol w="837906">
                  <a:extLst>
                    <a:ext uri="{9D8B030D-6E8A-4147-A177-3AD203B41FA5}">
                      <a16:colId xmlns:a16="http://schemas.microsoft.com/office/drawing/2014/main" val="3762859534"/>
                    </a:ext>
                  </a:extLst>
                </a:gridCol>
              </a:tblGrid>
              <a:tr h="179857">
                <a:tc>
                  <a:txBody>
                    <a:bodyPr/>
                    <a:lstStyle/>
                    <a:p>
                      <a:pPr algn="ctr"/>
                      <a:r>
                        <a:rPr lang="en-US"/>
                        <a:t>Data Set</a:t>
                      </a:r>
                    </a:p>
                  </a:txBody>
                  <a:tcPr marL="44964" marR="44964" marT="22482" marB="22482" anchor="ctr"/>
                </a:tc>
                <a:tc>
                  <a:txBody>
                    <a:bodyPr/>
                    <a:lstStyle/>
                    <a:p>
                      <a:pPr algn="ctr"/>
                      <a:r>
                        <a:rPr lang="en-US"/>
                        <a:t>#</a:t>
                      </a:r>
                    </a:p>
                  </a:txBody>
                  <a:tcPr marL="44964" marR="44964" marT="22482" marB="22482" anchor="ctr"/>
                </a:tc>
                <a:tc>
                  <a:txBody>
                    <a:bodyPr/>
                    <a:lstStyle/>
                    <a:p>
                      <a:pPr algn="ctr"/>
                      <a:r>
                        <a:rPr lang="en-US" dirty="0"/>
                        <a:t>SSN</a:t>
                      </a:r>
                    </a:p>
                  </a:txBody>
                  <a:tcPr marL="44964" marR="44964" marT="22482" marB="22482" anchor="ctr"/>
                </a:tc>
                <a:tc>
                  <a:txBody>
                    <a:bodyPr/>
                    <a:lstStyle/>
                    <a:p>
                      <a:pPr algn="ctr"/>
                      <a:r>
                        <a:rPr lang="en-US" dirty="0"/>
                        <a:t>Name</a:t>
                      </a:r>
                    </a:p>
                  </a:txBody>
                  <a:tcPr marL="44964" marR="44964" marT="22482" marB="22482" anchor="ctr"/>
                </a:tc>
                <a:tc>
                  <a:txBody>
                    <a:bodyPr/>
                    <a:lstStyle/>
                    <a:p>
                      <a:pPr algn="ctr"/>
                      <a:r>
                        <a:rPr lang="en-US" dirty="0"/>
                        <a:t>DOB</a:t>
                      </a:r>
                    </a:p>
                  </a:txBody>
                  <a:tcPr marL="44964" marR="44964" marT="22482" marB="22482" anchor="ctr"/>
                </a:tc>
                <a:tc>
                  <a:txBody>
                    <a:bodyPr/>
                    <a:lstStyle/>
                    <a:p>
                      <a:pPr algn="ctr"/>
                      <a:r>
                        <a:rPr lang="en-US" dirty="0"/>
                        <a:t>Sex</a:t>
                      </a:r>
                    </a:p>
                  </a:txBody>
                  <a:tcPr marL="44964" marR="44964" marT="22482" marB="22482" anchor="ctr"/>
                </a:tc>
                <a:tc>
                  <a:txBody>
                    <a:bodyPr/>
                    <a:lstStyle/>
                    <a:p>
                      <a:pPr algn="ctr"/>
                      <a:r>
                        <a:rPr lang="en-US"/>
                        <a:t>ZIP</a:t>
                      </a:r>
                    </a:p>
                  </a:txBody>
                  <a:tcPr marL="44964" marR="44964" marT="22482" marB="22482" anchor="ctr"/>
                </a:tc>
                <a:extLst>
                  <a:ext uri="{0D108BD9-81ED-4DB2-BD59-A6C34878D82A}">
                    <a16:rowId xmlns:a16="http://schemas.microsoft.com/office/drawing/2014/main" val="1329854151"/>
                  </a:ext>
                </a:extLst>
              </a:tr>
              <a:tr h="314749">
                <a:tc rowSpan="4">
                  <a:txBody>
                    <a:bodyPr/>
                    <a:lstStyle/>
                    <a:p>
                      <a:r>
                        <a:rPr lang="en-US"/>
                        <a:t>Set A</a:t>
                      </a:r>
                    </a:p>
                  </a:txBody>
                  <a:tcPr marL="44964" marR="44964" marT="22482" marB="22482" anchor="ctr"/>
                </a:tc>
                <a:tc>
                  <a:txBody>
                    <a:bodyPr/>
                    <a:lstStyle/>
                    <a:p>
                      <a:r>
                        <a:rPr lang="en-US" dirty="0">
                          <a:solidFill>
                            <a:schemeClr val="accent3"/>
                          </a:solidFill>
                        </a:rPr>
                        <a:t>1</a:t>
                      </a:r>
                    </a:p>
                  </a:txBody>
                  <a:tcPr marL="44964" marR="44964" marT="22482" marB="22482" anchor="ctr"/>
                </a:tc>
                <a:tc>
                  <a:txBody>
                    <a:bodyPr/>
                    <a:lstStyle/>
                    <a:p>
                      <a:r>
                        <a:rPr lang="en-US" dirty="0">
                          <a:solidFill>
                            <a:schemeClr val="accent3"/>
                          </a:solidFill>
                        </a:rPr>
                        <a:t>000956723</a:t>
                      </a:r>
                    </a:p>
                  </a:txBody>
                  <a:tcPr marL="44964" marR="44964" marT="22482" marB="22482" anchor="ctr"/>
                </a:tc>
                <a:tc>
                  <a:txBody>
                    <a:bodyPr/>
                    <a:lstStyle/>
                    <a:p>
                      <a:r>
                        <a:rPr lang="en-US" dirty="0">
                          <a:solidFill>
                            <a:schemeClr val="accent3"/>
                          </a:solidFill>
                        </a:rPr>
                        <a:t>Smith, William</a:t>
                      </a:r>
                    </a:p>
                  </a:txBody>
                  <a:tcPr marL="44964" marR="44964" marT="22482" marB="22482" anchor="ctr"/>
                </a:tc>
                <a:tc>
                  <a:txBody>
                    <a:bodyPr/>
                    <a:lstStyle/>
                    <a:p>
                      <a:r>
                        <a:rPr lang="en-US" dirty="0">
                          <a:solidFill>
                            <a:schemeClr val="accent3"/>
                          </a:solidFill>
                        </a:rPr>
                        <a:t>1973/01/02</a:t>
                      </a:r>
                    </a:p>
                  </a:txBody>
                  <a:tcPr marL="44964" marR="44964" marT="22482" marB="22482" anchor="ctr"/>
                </a:tc>
                <a:tc>
                  <a:txBody>
                    <a:bodyPr/>
                    <a:lstStyle/>
                    <a:p>
                      <a:r>
                        <a:rPr lang="en-US">
                          <a:solidFill>
                            <a:schemeClr val="accent3"/>
                          </a:solidFill>
                        </a:rPr>
                        <a:t>Male</a:t>
                      </a:r>
                    </a:p>
                  </a:txBody>
                  <a:tcPr marL="44964" marR="44964" marT="22482" marB="22482" anchor="ctr"/>
                </a:tc>
                <a:tc>
                  <a:txBody>
                    <a:bodyPr/>
                    <a:lstStyle/>
                    <a:p>
                      <a:r>
                        <a:rPr lang="en-US" dirty="0">
                          <a:solidFill>
                            <a:schemeClr val="accent3"/>
                          </a:solidFill>
                        </a:rPr>
                        <a:t>94701</a:t>
                      </a:r>
                    </a:p>
                  </a:txBody>
                  <a:tcPr marL="44964" marR="44964" marT="22482" marB="22482" anchor="ctr"/>
                </a:tc>
                <a:extLst>
                  <a:ext uri="{0D108BD9-81ED-4DB2-BD59-A6C34878D82A}">
                    <a16:rowId xmlns:a16="http://schemas.microsoft.com/office/drawing/2014/main" val="1338820549"/>
                  </a:ext>
                </a:extLst>
              </a:tr>
              <a:tr h="314749">
                <a:tc vMerge="1">
                  <a:txBody>
                    <a:bodyPr/>
                    <a:lstStyle/>
                    <a:p>
                      <a:endParaRPr lang="en-US"/>
                    </a:p>
                  </a:txBody>
                  <a:tcPr/>
                </a:tc>
                <a:tc>
                  <a:txBody>
                    <a:bodyPr/>
                    <a:lstStyle/>
                    <a:p>
                      <a:r>
                        <a:rPr lang="en-US" dirty="0">
                          <a:solidFill>
                            <a:schemeClr val="accent3"/>
                          </a:solidFill>
                        </a:rPr>
                        <a:t>2</a:t>
                      </a:r>
                    </a:p>
                  </a:txBody>
                  <a:tcPr marL="44964" marR="44964" marT="22482" marB="22482" anchor="ctr"/>
                </a:tc>
                <a:tc>
                  <a:txBody>
                    <a:bodyPr/>
                    <a:lstStyle/>
                    <a:p>
                      <a:r>
                        <a:rPr lang="en-US" dirty="0">
                          <a:solidFill>
                            <a:schemeClr val="accent3"/>
                          </a:solidFill>
                        </a:rPr>
                        <a:t>000956723</a:t>
                      </a:r>
                    </a:p>
                  </a:txBody>
                  <a:tcPr marL="44964" marR="44964" marT="22482" marB="22482" anchor="ctr"/>
                </a:tc>
                <a:tc>
                  <a:txBody>
                    <a:bodyPr/>
                    <a:lstStyle/>
                    <a:p>
                      <a:r>
                        <a:rPr lang="en-US">
                          <a:solidFill>
                            <a:schemeClr val="accent3"/>
                          </a:solidFill>
                        </a:rPr>
                        <a:t>Smith, William</a:t>
                      </a:r>
                    </a:p>
                  </a:txBody>
                  <a:tcPr marL="44964" marR="44964" marT="22482" marB="22482" anchor="ctr"/>
                </a:tc>
                <a:tc>
                  <a:txBody>
                    <a:bodyPr/>
                    <a:lstStyle/>
                    <a:p>
                      <a:r>
                        <a:rPr lang="en-US" dirty="0">
                          <a:solidFill>
                            <a:schemeClr val="accent3"/>
                          </a:solidFill>
                        </a:rPr>
                        <a:t>1973/01/02</a:t>
                      </a:r>
                    </a:p>
                  </a:txBody>
                  <a:tcPr marL="44964" marR="44964" marT="22482" marB="22482" anchor="ctr"/>
                </a:tc>
                <a:tc>
                  <a:txBody>
                    <a:bodyPr/>
                    <a:lstStyle/>
                    <a:p>
                      <a:r>
                        <a:rPr lang="en-US" dirty="0">
                          <a:solidFill>
                            <a:schemeClr val="accent3"/>
                          </a:solidFill>
                        </a:rPr>
                        <a:t>Male</a:t>
                      </a:r>
                    </a:p>
                  </a:txBody>
                  <a:tcPr marL="44964" marR="44964" marT="22482" marB="22482" anchor="ctr"/>
                </a:tc>
                <a:tc>
                  <a:txBody>
                    <a:bodyPr/>
                    <a:lstStyle/>
                    <a:p>
                      <a:r>
                        <a:rPr lang="en-US" dirty="0">
                          <a:solidFill>
                            <a:schemeClr val="accent3"/>
                          </a:solidFill>
                        </a:rPr>
                        <a:t>94703</a:t>
                      </a:r>
                    </a:p>
                  </a:txBody>
                  <a:tcPr marL="44964" marR="44964" marT="22482" marB="22482" anchor="ctr"/>
                </a:tc>
                <a:extLst>
                  <a:ext uri="{0D108BD9-81ED-4DB2-BD59-A6C34878D82A}">
                    <a16:rowId xmlns:a16="http://schemas.microsoft.com/office/drawing/2014/main" val="3711872018"/>
                  </a:ext>
                </a:extLst>
              </a:tr>
              <a:tr h="179857">
                <a:tc vMerge="1">
                  <a:txBody>
                    <a:bodyPr/>
                    <a:lstStyle/>
                    <a:p>
                      <a:endParaRPr lang="en-US"/>
                    </a:p>
                  </a:txBody>
                  <a:tcPr/>
                </a:tc>
                <a:tc>
                  <a:txBody>
                    <a:bodyPr/>
                    <a:lstStyle/>
                    <a:p>
                      <a:r>
                        <a:rPr lang="en-US" dirty="0">
                          <a:solidFill>
                            <a:schemeClr val="accent1"/>
                          </a:solidFill>
                        </a:rPr>
                        <a:t>3</a:t>
                      </a:r>
                    </a:p>
                  </a:txBody>
                  <a:tcPr marL="44964" marR="44964" marT="22482" marB="22482" anchor="ctr"/>
                </a:tc>
                <a:tc>
                  <a:txBody>
                    <a:bodyPr/>
                    <a:lstStyle/>
                    <a:p>
                      <a:r>
                        <a:rPr lang="en-US" dirty="0">
                          <a:solidFill>
                            <a:schemeClr val="accent1"/>
                          </a:solidFill>
                        </a:rPr>
                        <a:t>000005555</a:t>
                      </a:r>
                    </a:p>
                  </a:txBody>
                  <a:tcPr marL="44964" marR="44964" marT="22482" marB="22482" anchor="ctr"/>
                </a:tc>
                <a:tc>
                  <a:txBody>
                    <a:bodyPr/>
                    <a:lstStyle/>
                    <a:p>
                      <a:r>
                        <a:rPr lang="en-US" dirty="0">
                          <a:solidFill>
                            <a:schemeClr val="accent1"/>
                          </a:solidFill>
                        </a:rPr>
                        <a:t>Jones, Robert</a:t>
                      </a:r>
                    </a:p>
                  </a:txBody>
                  <a:tcPr marL="44964" marR="44964" marT="22482" marB="22482" anchor="ctr"/>
                </a:tc>
                <a:tc>
                  <a:txBody>
                    <a:bodyPr/>
                    <a:lstStyle/>
                    <a:p>
                      <a:r>
                        <a:rPr lang="en-US" dirty="0">
                          <a:solidFill>
                            <a:schemeClr val="accent1"/>
                          </a:solidFill>
                        </a:rPr>
                        <a:t>1942/08/14</a:t>
                      </a:r>
                    </a:p>
                  </a:txBody>
                  <a:tcPr marL="44964" marR="44964" marT="22482" marB="22482" anchor="ctr"/>
                </a:tc>
                <a:tc>
                  <a:txBody>
                    <a:bodyPr/>
                    <a:lstStyle/>
                    <a:p>
                      <a:r>
                        <a:rPr lang="en-US" dirty="0">
                          <a:solidFill>
                            <a:schemeClr val="accent1"/>
                          </a:solidFill>
                        </a:rPr>
                        <a:t>Male</a:t>
                      </a:r>
                    </a:p>
                  </a:txBody>
                  <a:tcPr marL="44964" marR="44964" marT="22482" marB="22482" anchor="ctr"/>
                </a:tc>
                <a:tc>
                  <a:txBody>
                    <a:bodyPr/>
                    <a:lstStyle/>
                    <a:p>
                      <a:r>
                        <a:rPr lang="en-US" dirty="0">
                          <a:solidFill>
                            <a:schemeClr val="accent1"/>
                          </a:solidFill>
                        </a:rPr>
                        <a:t>94701</a:t>
                      </a:r>
                    </a:p>
                  </a:txBody>
                  <a:tcPr marL="44964" marR="44964" marT="22482" marB="22482" anchor="ctr"/>
                </a:tc>
                <a:extLst>
                  <a:ext uri="{0D108BD9-81ED-4DB2-BD59-A6C34878D82A}">
                    <a16:rowId xmlns:a16="http://schemas.microsoft.com/office/drawing/2014/main" val="710329481"/>
                  </a:ext>
                </a:extLst>
              </a:tr>
              <a:tr h="179857">
                <a:tc vMerge="1">
                  <a:txBody>
                    <a:bodyPr/>
                    <a:lstStyle/>
                    <a:p>
                      <a:endParaRPr lang="en-US"/>
                    </a:p>
                  </a:txBody>
                  <a:tcPr/>
                </a:tc>
                <a:tc>
                  <a:txBody>
                    <a:bodyPr/>
                    <a:lstStyle/>
                    <a:p>
                      <a:r>
                        <a:rPr lang="en-US" dirty="0"/>
                        <a:t>4</a:t>
                      </a:r>
                    </a:p>
                  </a:txBody>
                  <a:tcPr marL="44964" marR="44964" marT="22482" marB="22482" anchor="ctr"/>
                </a:tc>
                <a:tc>
                  <a:txBody>
                    <a:bodyPr/>
                    <a:lstStyle/>
                    <a:p>
                      <a:r>
                        <a:rPr lang="en-US"/>
                        <a:t>123001234</a:t>
                      </a:r>
                    </a:p>
                  </a:txBody>
                  <a:tcPr marL="44964" marR="44964" marT="22482" marB="22482" anchor="ctr"/>
                </a:tc>
                <a:tc>
                  <a:txBody>
                    <a:bodyPr/>
                    <a:lstStyle/>
                    <a:p>
                      <a:r>
                        <a:rPr lang="en-US"/>
                        <a:t>Sue, Mary</a:t>
                      </a:r>
                    </a:p>
                  </a:txBody>
                  <a:tcPr marL="44964" marR="44964" marT="22482" marB="22482" anchor="ctr"/>
                </a:tc>
                <a:tc>
                  <a:txBody>
                    <a:bodyPr/>
                    <a:lstStyle/>
                    <a:p>
                      <a:r>
                        <a:rPr lang="en-US"/>
                        <a:t>1972/11/19</a:t>
                      </a:r>
                    </a:p>
                  </a:txBody>
                  <a:tcPr marL="44964" marR="44964" marT="22482" marB="22482" anchor="ctr"/>
                </a:tc>
                <a:tc>
                  <a:txBody>
                    <a:bodyPr/>
                    <a:lstStyle/>
                    <a:p>
                      <a:r>
                        <a:rPr lang="en-US"/>
                        <a:t>Female</a:t>
                      </a:r>
                    </a:p>
                  </a:txBody>
                  <a:tcPr marL="44964" marR="44964" marT="22482" marB="22482" anchor="ctr"/>
                </a:tc>
                <a:tc>
                  <a:txBody>
                    <a:bodyPr/>
                    <a:lstStyle/>
                    <a:p>
                      <a:r>
                        <a:rPr lang="en-US"/>
                        <a:t>94109</a:t>
                      </a:r>
                    </a:p>
                  </a:txBody>
                  <a:tcPr marL="44964" marR="44964" marT="22482" marB="22482" anchor="ctr"/>
                </a:tc>
                <a:extLst>
                  <a:ext uri="{0D108BD9-81ED-4DB2-BD59-A6C34878D82A}">
                    <a16:rowId xmlns:a16="http://schemas.microsoft.com/office/drawing/2014/main" val="351812403"/>
                  </a:ext>
                </a:extLst>
              </a:tr>
              <a:tr h="179857">
                <a:tc rowSpan="2">
                  <a:txBody>
                    <a:bodyPr/>
                    <a:lstStyle/>
                    <a:p>
                      <a:r>
                        <a:rPr lang="en-US"/>
                        <a:t>Set B</a:t>
                      </a:r>
                    </a:p>
                  </a:txBody>
                  <a:tcPr marL="44964" marR="44964" marT="22482" marB="22482" anchor="ctr"/>
                </a:tc>
                <a:tc>
                  <a:txBody>
                    <a:bodyPr/>
                    <a:lstStyle/>
                    <a:p>
                      <a:r>
                        <a:rPr lang="en-US" dirty="0">
                          <a:solidFill>
                            <a:schemeClr val="accent1"/>
                          </a:solidFill>
                        </a:rPr>
                        <a:t>1</a:t>
                      </a:r>
                    </a:p>
                  </a:txBody>
                  <a:tcPr marL="44964" marR="44964" marT="22482" marB="22482" anchor="ctr"/>
                </a:tc>
                <a:tc>
                  <a:txBody>
                    <a:bodyPr/>
                    <a:lstStyle/>
                    <a:p>
                      <a:r>
                        <a:rPr lang="en-US" dirty="0">
                          <a:solidFill>
                            <a:schemeClr val="accent1"/>
                          </a:solidFill>
                        </a:rPr>
                        <a:t>000005555</a:t>
                      </a:r>
                    </a:p>
                  </a:txBody>
                  <a:tcPr marL="44964" marR="44964" marT="22482" marB="22482" anchor="ctr"/>
                </a:tc>
                <a:tc>
                  <a:txBody>
                    <a:bodyPr/>
                    <a:lstStyle/>
                    <a:p>
                      <a:r>
                        <a:rPr lang="en-US" dirty="0">
                          <a:solidFill>
                            <a:schemeClr val="accent1"/>
                          </a:solidFill>
                        </a:rPr>
                        <a:t>Jones, Bob</a:t>
                      </a:r>
                    </a:p>
                  </a:txBody>
                  <a:tcPr marL="44964" marR="44964" marT="22482" marB="22482" anchor="ctr"/>
                </a:tc>
                <a:tc>
                  <a:txBody>
                    <a:bodyPr/>
                    <a:lstStyle/>
                    <a:p>
                      <a:r>
                        <a:rPr lang="en-US" dirty="0">
                          <a:solidFill>
                            <a:schemeClr val="accent1"/>
                          </a:solidFill>
                        </a:rPr>
                        <a:t>1942/08/14</a:t>
                      </a:r>
                    </a:p>
                  </a:txBody>
                  <a:tcPr marL="44964" marR="44964" marT="22482" marB="22482" anchor="ctr"/>
                </a:tc>
                <a:tc>
                  <a:txBody>
                    <a:bodyPr/>
                    <a:lstStyle/>
                    <a:p>
                      <a:endParaRPr lang="en-US"/>
                    </a:p>
                  </a:txBody>
                  <a:tcPr marL="44964" marR="44964" marT="22482" marB="22482" anchor="ctr"/>
                </a:tc>
                <a:tc>
                  <a:txBody>
                    <a:bodyPr/>
                    <a:lstStyle/>
                    <a:p>
                      <a:endParaRPr lang="en-US"/>
                    </a:p>
                  </a:txBody>
                  <a:tcPr marL="44964" marR="44964" marT="22482" marB="22482" anchor="ctr"/>
                </a:tc>
                <a:extLst>
                  <a:ext uri="{0D108BD9-81ED-4DB2-BD59-A6C34878D82A}">
                    <a16:rowId xmlns:a16="http://schemas.microsoft.com/office/drawing/2014/main" val="878439531"/>
                  </a:ext>
                </a:extLst>
              </a:tr>
              <a:tr h="179857">
                <a:tc vMerge="1">
                  <a:txBody>
                    <a:bodyPr/>
                    <a:lstStyle/>
                    <a:p>
                      <a:endParaRPr lang="en-US"/>
                    </a:p>
                  </a:txBody>
                  <a:tcPr/>
                </a:tc>
                <a:tc>
                  <a:txBody>
                    <a:bodyPr/>
                    <a:lstStyle/>
                    <a:p>
                      <a:r>
                        <a:rPr lang="en-US" dirty="0">
                          <a:solidFill>
                            <a:schemeClr val="accent3"/>
                          </a:solidFill>
                        </a:rPr>
                        <a:t>2</a:t>
                      </a:r>
                    </a:p>
                  </a:txBody>
                  <a:tcPr marL="44964" marR="44964" marT="22482" marB="22482" anchor="ctr"/>
                </a:tc>
                <a:tc>
                  <a:txBody>
                    <a:bodyPr/>
                    <a:lstStyle/>
                    <a:p>
                      <a:endParaRPr lang="en-US" dirty="0">
                        <a:solidFill>
                          <a:schemeClr val="accent3"/>
                        </a:solidFill>
                      </a:endParaRPr>
                    </a:p>
                  </a:txBody>
                  <a:tcPr marL="44964" marR="44964" marT="22482" marB="22482" anchor="ctr"/>
                </a:tc>
                <a:tc>
                  <a:txBody>
                    <a:bodyPr/>
                    <a:lstStyle/>
                    <a:p>
                      <a:r>
                        <a:rPr lang="en-US" dirty="0">
                          <a:solidFill>
                            <a:schemeClr val="accent3"/>
                          </a:solidFill>
                        </a:rPr>
                        <a:t>Smith, Bill</a:t>
                      </a:r>
                    </a:p>
                  </a:txBody>
                  <a:tcPr marL="44964" marR="44964" marT="22482" marB="22482" anchor="ctr"/>
                </a:tc>
                <a:tc>
                  <a:txBody>
                    <a:bodyPr/>
                    <a:lstStyle/>
                    <a:p>
                      <a:r>
                        <a:rPr lang="en-US" dirty="0">
                          <a:solidFill>
                            <a:schemeClr val="accent3"/>
                          </a:solidFill>
                        </a:rPr>
                        <a:t>1973/01/02</a:t>
                      </a:r>
                    </a:p>
                  </a:txBody>
                  <a:tcPr marL="44964" marR="44964" marT="22482" marB="22482" anchor="ctr"/>
                </a:tc>
                <a:tc>
                  <a:txBody>
                    <a:bodyPr/>
                    <a:lstStyle/>
                    <a:p>
                      <a:r>
                        <a:rPr lang="en-US" dirty="0">
                          <a:solidFill>
                            <a:schemeClr val="accent3"/>
                          </a:solidFill>
                        </a:rPr>
                        <a:t>Male</a:t>
                      </a:r>
                    </a:p>
                  </a:txBody>
                  <a:tcPr marL="44964" marR="44964" marT="22482" marB="22482" anchor="ctr"/>
                </a:tc>
                <a:tc>
                  <a:txBody>
                    <a:bodyPr/>
                    <a:lstStyle/>
                    <a:p>
                      <a:r>
                        <a:rPr lang="en-US" dirty="0">
                          <a:solidFill>
                            <a:schemeClr val="accent3"/>
                          </a:solidFill>
                        </a:rPr>
                        <a:t>94701</a:t>
                      </a:r>
                    </a:p>
                  </a:txBody>
                  <a:tcPr marL="44964" marR="44964" marT="22482" marB="22482" anchor="ctr"/>
                </a:tc>
                <a:extLst>
                  <a:ext uri="{0D108BD9-81ED-4DB2-BD59-A6C34878D82A}">
                    <a16:rowId xmlns:a16="http://schemas.microsoft.com/office/drawing/2014/main" val="2822440203"/>
                  </a:ext>
                </a:extLst>
              </a:tr>
            </a:tbl>
          </a:graphicData>
        </a:graphic>
      </p:graphicFrame>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3575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Recognition</a:t>
            </a:r>
          </a:p>
        </p:txBody>
      </p:sp>
      <p:sp>
        <p:nvSpPr>
          <p:cNvPr id="3" name="Content Placeholder 2"/>
          <p:cNvSpPr>
            <a:spLocks noGrp="1"/>
          </p:cNvSpPr>
          <p:nvPr>
            <p:ph idx="1"/>
          </p:nvPr>
        </p:nvSpPr>
        <p:spPr>
          <a:xfrm>
            <a:off x="818712" y="2222288"/>
            <a:ext cx="10554574" cy="1454768"/>
          </a:xfrm>
        </p:spPr>
        <p:txBody>
          <a:bodyPr/>
          <a:lstStyle/>
          <a:p>
            <a:r>
              <a:rPr lang="en-US" dirty="0"/>
              <a:t>Evaluate the degree of similarity between two instances</a:t>
            </a:r>
          </a:p>
          <a:p>
            <a:r>
              <a:rPr lang="en-US" dirty="0"/>
              <a:t>Instances describe different real-world entities</a:t>
            </a:r>
          </a:p>
        </p:txBody>
      </p:sp>
      <p:graphicFrame>
        <p:nvGraphicFramePr>
          <p:cNvPr id="6" name="Table 5"/>
          <p:cNvGraphicFramePr>
            <a:graphicFrameLocks noGrp="1"/>
          </p:cNvGraphicFramePr>
          <p:nvPr>
            <p:extLst>
              <p:ext uri="{D42A27DB-BD31-4B8C-83A1-F6EECF244321}">
                <p14:modId xmlns:p14="http://schemas.microsoft.com/office/powerpoint/2010/main" val="478401024"/>
              </p:ext>
            </p:extLst>
          </p:nvPr>
        </p:nvGraphicFramePr>
        <p:xfrm>
          <a:off x="687112" y="4126950"/>
          <a:ext cx="10817773" cy="1691640"/>
        </p:xfrm>
        <a:graphic>
          <a:graphicData uri="http://schemas.openxmlformats.org/drawingml/2006/table">
            <a:tbl>
              <a:tblPr firstRow="1" bandRow="1">
                <a:tableStyleId>{5940675A-B579-460E-94D1-54222C63F5DA}</a:tableStyleId>
              </a:tblPr>
              <a:tblGrid>
                <a:gridCol w="1448668">
                  <a:extLst>
                    <a:ext uri="{9D8B030D-6E8A-4147-A177-3AD203B41FA5}">
                      <a16:colId xmlns:a16="http://schemas.microsoft.com/office/drawing/2014/main" val="4183872055"/>
                    </a:ext>
                  </a:extLst>
                </a:gridCol>
                <a:gridCol w="2071991">
                  <a:extLst>
                    <a:ext uri="{9D8B030D-6E8A-4147-A177-3AD203B41FA5}">
                      <a16:colId xmlns:a16="http://schemas.microsoft.com/office/drawing/2014/main" val="2448288608"/>
                    </a:ext>
                  </a:extLst>
                </a:gridCol>
                <a:gridCol w="1475105">
                  <a:extLst>
                    <a:ext uri="{9D8B030D-6E8A-4147-A177-3AD203B41FA5}">
                      <a16:colId xmlns:a16="http://schemas.microsoft.com/office/drawing/2014/main" val="2943023908"/>
                    </a:ext>
                  </a:extLst>
                </a:gridCol>
                <a:gridCol w="1725295">
                  <a:extLst>
                    <a:ext uri="{9D8B030D-6E8A-4147-A177-3AD203B41FA5}">
                      <a16:colId xmlns:a16="http://schemas.microsoft.com/office/drawing/2014/main" val="3976177748"/>
                    </a:ext>
                  </a:extLst>
                </a:gridCol>
                <a:gridCol w="1964987">
                  <a:extLst>
                    <a:ext uri="{9D8B030D-6E8A-4147-A177-3AD203B41FA5}">
                      <a16:colId xmlns:a16="http://schemas.microsoft.com/office/drawing/2014/main" val="414958473"/>
                    </a:ext>
                  </a:extLst>
                </a:gridCol>
                <a:gridCol w="1475105">
                  <a:extLst>
                    <a:ext uri="{9D8B030D-6E8A-4147-A177-3AD203B41FA5}">
                      <a16:colId xmlns:a16="http://schemas.microsoft.com/office/drawing/2014/main" val="279265765"/>
                    </a:ext>
                  </a:extLst>
                </a:gridCol>
                <a:gridCol w="656622">
                  <a:extLst>
                    <a:ext uri="{9D8B030D-6E8A-4147-A177-3AD203B41FA5}">
                      <a16:colId xmlns:a16="http://schemas.microsoft.com/office/drawing/2014/main" val="1084087596"/>
                    </a:ext>
                  </a:extLst>
                </a:gridCol>
              </a:tblGrid>
              <a:tr h="370840">
                <a:tc gridSpan="3">
                  <a:txBody>
                    <a:bodyPr/>
                    <a:lstStyle/>
                    <a:p>
                      <a:pPr algn="ctr"/>
                      <a:r>
                        <a:rPr lang="en-US" sz="1600" b="1" dirty="0"/>
                        <a:t>Set A</a:t>
                      </a:r>
                    </a:p>
                  </a:txBody>
                  <a:tcPr/>
                </a:tc>
                <a:tc hMerge="1">
                  <a:txBody>
                    <a:bodyPr/>
                    <a:lstStyle/>
                    <a:p>
                      <a:endParaRPr lang="en-US"/>
                    </a:p>
                  </a:txBody>
                  <a:tcPr/>
                </a:tc>
                <a:tc hMerge="1">
                  <a:txBody>
                    <a:bodyPr/>
                    <a:lstStyle/>
                    <a:p>
                      <a:endParaRPr lang="en-US" dirty="0"/>
                    </a:p>
                  </a:txBody>
                  <a:tcPr/>
                </a:tc>
                <a:tc gridSpan="3">
                  <a:txBody>
                    <a:bodyPr/>
                    <a:lstStyle/>
                    <a:p>
                      <a:pPr algn="ctr"/>
                      <a:r>
                        <a:rPr lang="en-US" sz="1600" b="1" dirty="0"/>
                        <a:t>Set</a:t>
                      </a:r>
                      <a:r>
                        <a:rPr lang="en-US" sz="1600" b="1" baseline="0" dirty="0"/>
                        <a:t> B</a:t>
                      </a:r>
                      <a:endParaRPr lang="en-US" sz="1600" b="1" dirty="0"/>
                    </a:p>
                  </a:txBody>
                  <a:tcPr/>
                </a:tc>
                <a:tc hMerge="1">
                  <a:txBody>
                    <a:bodyPr/>
                    <a:lstStyle/>
                    <a:p>
                      <a:endParaRPr lang="en-US"/>
                    </a:p>
                  </a:txBody>
                  <a:tcPr/>
                </a:tc>
                <a:tc hMerge="1">
                  <a:txBody>
                    <a:bodyPr/>
                    <a:lstStyle/>
                    <a:p>
                      <a:endParaRPr lang="en-US" dirty="0"/>
                    </a:p>
                  </a:txBody>
                  <a:tcPr/>
                </a:tc>
                <a:tc rowSpan="2">
                  <a:txBody>
                    <a:bodyPr/>
                    <a:lstStyle/>
                    <a:p>
                      <a:pPr algn="ctr"/>
                      <a:r>
                        <a:rPr lang="en-US" sz="1600" b="1" dirty="0"/>
                        <a:t>Similarity</a:t>
                      </a:r>
                    </a:p>
                  </a:txBody>
                  <a:tcPr/>
                </a:tc>
                <a:extLst>
                  <a:ext uri="{0D108BD9-81ED-4DB2-BD59-A6C34878D82A}">
                    <a16:rowId xmlns:a16="http://schemas.microsoft.com/office/drawing/2014/main" val="3838929119"/>
                  </a:ext>
                </a:extLst>
              </a:tr>
              <a:tr h="370840">
                <a:tc>
                  <a:txBody>
                    <a:bodyPr/>
                    <a:lstStyle/>
                    <a:p>
                      <a:pPr algn="ctr"/>
                      <a:r>
                        <a:rPr lang="en-US" sz="1600" b="1" dirty="0"/>
                        <a:t>Title</a:t>
                      </a:r>
                    </a:p>
                  </a:txBody>
                  <a:tcPr/>
                </a:tc>
                <a:tc>
                  <a:txBody>
                    <a:bodyPr/>
                    <a:lstStyle/>
                    <a:p>
                      <a:pPr algn="ctr"/>
                      <a:r>
                        <a:rPr lang="en-US" sz="1600" b="1" dirty="0"/>
                        <a:t>Subject</a:t>
                      </a:r>
                    </a:p>
                  </a:txBody>
                  <a:tcPr/>
                </a:tc>
                <a:tc>
                  <a:txBody>
                    <a:bodyPr/>
                    <a:lstStyle/>
                    <a:p>
                      <a:pPr algn="ctr"/>
                      <a:r>
                        <a:rPr lang="en-US" sz="1600" b="1" dirty="0"/>
                        <a:t>Author</a:t>
                      </a:r>
                    </a:p>
                  </a:txBody>
                  <a:tcPr/>
                </a:tc>
                <a:tc>
                  <a:txBody>
                    <a:bodyPr/>
                    <a:lstStyle/>
                    <a:p>
                      <a:pPr algn="ctr"/>
                      <a:r>
                        <a:rPr lang="en-US" sz="1600" b="1" dirty="0"/>
                        <a:t>Title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t>Subject</a:t>
                      </a:r>
                    </a:p>
                  </a:txBody>
                  <a:tcPr/>
                </a:tc>
                <a:tc>
                  <a:txBody>
                    <a:bodyPr/>
                    <a:lstStyle/>
                    <a:p>
                      <a:pPr algn="ctr"/>
                      <a:r>
                        <a:rPr lang="en-US" sz="1600" b="1" dirty="0"/>
                        <a:t>Author</a:t>
                      </a:r>
                    </a:p>
                  </a:txBody>
                  <a:tcPr/>
                </a:tc>
                <a:tc vMerge="1">
                  <a:txBody>
                    <a:bodyPr/>
                    <a:lstStyle/>
                    <a:p>
                      <a:endParaRPr lang="en-US" dirty="0"/>
                    </a:p>
                  </a:txBody>
                  <a:tcPr/>
                </a:tc>
                <a:extLst>
                  <a:ext uri="{0D108BD9-81ED-4DB2-BD59-A6C34878D82A}">
                    <a16:rowId xmlns:a16="http://schemas.microsoft.com/office/drawing/2014/main" val="3821943442"/>
                  </a:ext>
                </a:extLst>
              </a:tr>
              <a:tr h="370840">
                <a:tc>
                  <a:txBody>
                    <a:bodyPr/>
                    <a:lstStyle/>
                    <a:p>
                      <a:r>
                        <a:rPr lang="en-US" sz="1600" dirty="0"/>
                        <a:t>The Sun Shines Bright (book)</a:t>
                      </a:r>
                    </a:p>
                  </a:txBody>
                  <a:tcPr/>
                </a:tc>
                <a:tc>
                  <a:txBody>
                    <a:bodyPr/>
                    <a:lstStyle/>
                    <a:p>
                      <a:r>
                        <a:rPr lang="en-US" sz="1600" dirty="0"/>
                        <a:t>Essay collections by Isaac Asimov</a:t>
                      </a:r>
                    </a:p>
                  </a:txBody>
                  <a:tcPr/>
                </a:tc>
                <a:tc>
                  <a:txBody>
                    <a:bodyPr/>
                    <a:lstStyle/>
                    <a:p>
                      <a:r>
                        <a:rPr lang="en-US" sz="1600" dirty="0"/>
                        <a:t>Isaac Asimov</a:t>
                      </a:r>
                    </a:p>
                  </a:txBody>
                  <a:tcPr/>
                </a:tc>
                <a:tc>
                  <a:txBody>
                    <a:bodyPr/>
                    <a:lstStyle/>
                    <a:p>
                      <a:r>
                        <a:rPr lang="en-US" sz="1600" dirty="0"/>
                        <a:t>Quasar, Quasar, Burning Bright</a:t>
                      </a:r>
                    </a:p>
                  </a:txBody>
                  <a:tcPr/>
                </a:tc>
                <a:tc>
                  <a:txBody>
                    <a:bodyPr/>
                    <a:lstStyle/>
                    <a:p>
                      <a:r>
                        <a:rPr lang="en-US" sz="1600" dirty="0"/>
                        <a:t>Essay collections by Isaac Asimov</a:t>
                      </a:r>
                    </a:p>
                  </a:txBody>
                  <a:tcPr/>
                </a:tc>
                <a:tc>
                  <a:txBody>
                    <a:bodyPr/>
                    <a:lstStyle/>
                    <a:p>
                      <a:r>
                        <a:rPr lang="en-US" sz="1600" dirty="0"/>
                        <a:t>Isaac Asimov</a:t>
                      </a:r>
                    </a:p>
                  </a:txBody>
                  <a:tcPr/>
                </a:tc>
                <a:tc>
                  <a:txBody>
                    <a:bodyPr/>
                    <a:lstStyle/>
                    <a:p>
                      <a:pPr algn="ctr"/>
                      <a:r>
                        <a:rPr lang="en-US" sz="1600" dirty="0"/>
                        <a:t>0.99</a:t>
                      </a:r>
                    </a:p>
                  </a:txBody>
                  <a:tcPr/>
                </a:tc>
                <a:extLst>
                  <a:ext uri="{0D108BD9-81ED-4DB2-BD59-A6C34878D82A}">
                    <a16:rowId xmlns:a16="http://schemas.microsoft.com/office/drawing/2014/main" val="4157858199"/>
                  </a:ext>
                </a:extLst>
              </a:tr>
              <a:tr h="370840">
                <a:tc>
                  <a:txBody>
                    <a:bodyPr/>
                    <a:lstStyle/>
                    <a:p>
                      <a:r>
                        <a:rPr lang="en-US" sz="1600"/>
                        <a:t>Delitto in cielo</a:t>
                      </a:r>
                    </a:p>
                  </a:txBody>
                  <a:tcPr/>
                </a:tc>
                <a:tc>
                  <a:txBody>
                    <a:bodyPr/>
                    <a:lstStyle/>
                    <a:p>
                      <a:r>
                        <a:rPr lang="en-US" sz="1600" dirty="0" err="1"/>
                        <a:t>Hercule</a:t>
                      </a:r>
                      <a:r>
                        <a:rPr lang="en-US" sz="1600" dirty="0"/>
                        <a:t> </a:t>
                      </a:r>
                      <a:r>
                        <a:rPr lang="en-US" sz="1600" dirty="0" err="1"/>
                        <a:t>Poirot</a:t>
                      </a:r>
                      <a:r>
                        <a:rPr lang="en-US" sz="1600" dirty="0"/>
                        <a:t> novels</a:t>
                      </a:r>
                    </a:p>
                  </a:txBody>
                  <a:tcPr/>
                </a:tc>
                <a:tc>
                  <a:txBody>
                    <a:bodyPr/>
                    <a:lstStyle/>
                    <a:p>
                      <a:r>
                        <a:rPr lang="en-US" sz="1600"/>
                        <a:t>Agatha Christie</a:t>
                      </a:r>
                    </a:p>
                  </a:txBody>
                  <a:tcPr/>
                </a:tc>
                <a:tc>
                  <a:txBody>
                    <a:bodyPr/>
                    <a:lstStyle/>
                    <a:p>
                      <a:r>
                        <a:rPr lang="en-US" sz="1600" dirty="0" err="1"/>
                        <a:t>Tragedia</a:t>
                      </a:r>
                      <a:r>
                        <a:rPr lang="en-US" sz="1600" dirty="0"/>
                        <a:t> in </a:t>
                      </a:r>
                      <a:r>
                        <a:rPr lang="en-US" sz="1600" dirty="0" err="1"/>
                        <a:t>tre</a:t>
                      </a:r>
                      <a:r>
                        <a:rPr lang="en-US" sz="1600" dirty="0"/>
                        <a:t> </a:t>
                      </a:r>
                      <a:r>
                        <a:rPr lang="en-US" sz="1600" dirty="0" err="1"/>
                        <a:t>atti</a:t>
                      </a:r>
                      <a:endParaRPr lang="en-US" sz="1600" dirty="0"/>
                    </a:p>
                  </a:txBody>
                  <a:tcPr/>
                </a:tc>
                <a:tc>
                  <a:txBody>
                    <a:bodyPr/>
                    <a:lstStyle/>
                    <a:p>
                      <a:r>
                        <a:rPr lang="en-US" sz="1600" dirty="0" err="1"/>
                        <a:t>Hercule</a:t>
                      </a:r>
                      <a:r>
                        <a:rPr lang="en-US" sz="1600" dirty="0"/>
                        <a:t> </a:t>
                      </a:r>
                      <a:r>
                        <a:rPr lang="en-US" sz="1600" dirty="0" err="1"/>
                        <a:t>Poirot</a:t>
                      </a:r>
                      <a:r>
                        <a:rPr lang="en-US" sz="1600" dirty="0"/>
                        <a:t> novels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Agatha Christie</a:t>
                      </a:r>
                    </a:p>
                  </a:txBody>
                  <a:tcPr/>
                </a:tc>
                <a:tc>
                  <a:txBody>
                    <a:bodyPr/>
                    <a:lstStyle/>
                    <a:p>
                      <a:pPr algn="ctr"/>
                      <a:r>
                        <a:rPr lang="en-US" sz="1600" dirty="0"/>
                        <a:t>0.84</a:t>
                      </a:r>
                    </a:p>
                  </a:txBody>
                  <a:tcPr/>
                </a:tc>
                <a:extLst>
                  <a:ext uri="{0D108BD9-81ED-4DB2-BD59-A6C34878D82A}">
                    <a16:rowId xmlns:a16="http://schemas.microsoft.com/office/drawing/2014/main" val="2477759008"/>
                  </a:ext>
                </a:extLst>
              </a:tr>
            </a:tbl>
          </a:graphicData>
        </a:graphic>
      </p:graphicFrame>
      <p:sp>
        <p:nvSpPr>
          <p:cNvPr id="7" name="Rectangle 6"/>
          <p:cNvSpPr/>
          <p:nvPr/>
        </p:nvSpPr>
        <p:spPr>
          <a:xfrm>
            <a:off x="6771408" y="6386368"/>
            <a:ext cx="5370445" cy="369332"/>
          </a:xfrm>
          <a:prstGeom prst="rect">
            <a:avLst/>
          </a:prstGeom>
        </p:spPr>
        <p:txBody>
          <a:bodyPr wrap="none">
            <a:spAutoFit/>
          </a:bodyPr>
          <a:lstStyle/>
          <a:p>
            <a:r>
              <a:rPr lang="en-US" dirty="0">
                <a:hlinkClick r:id="rId2"/>
              </a:rPr>
              <a:t>http://oaei.ontologymatching.org/2014/im/index.html</a:t>
            </a:r>
            <a:r>
              <a:rPr lang="en-US" dirty="0"/>
              <a:t> </a:t>
            </a:r>
          </a:p>
        </p:txBody>
      </p:sp>
    </p:spTree>
    <p:extLst>
      <p:ext uri="{BB962C8B-B14F-4D97-AF65-F5344CB8AC3E}">
        <p14:creationId xmlns:p14="http://schemas.microsoft.com/office/powerpoint/2010/main" val="199548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vs Instance Matching</a:t>
            </a:r>
          </a:p>
        </p:txBody>
      </p:sp>
      <p:sp>
        <p:nvSpPr>
          <p:cNvPr id="5" name="Text Placeholder 4"/>
          <p:cNvSpPr>
            <a:spLocks noGrp="1"/>
          </p:cNvSpPr>
          <p:nvPr>
            <p:ph type="body" idx="1"/>
          </p:nvPr>
        </p:nvSpPr>
        <p:spPr/>
        <p:txBody>
          <a:bodyPr/>
          <a:lstStyle/>
          <a:p>
            <a:r>
              <a:rPr lang="en-US" b="1" dirty="0"/>
              <a:t>Schema Matching, aka Concept Matching</a:t>
            </a:r>
          </a:p>
        </p:txBody>
      </p:sp>
      <p:sp>
        <p:nvSpPr>
          <p:cNvPr id="3" name="Content Placeholder 2"/>
          <p:cNvSpPr>
            <a:spLocks noGrp="1"/>
          </p:cNvSpPr>
          <p:nvPr>
            <p:ph sz="half" idx="2"/>
          </p:nvPr>
        </p:nvSpPr>
        <p:spPr/>
        <p:txBody>
          <a:bodyPr/>
          <a:lstStyle/>
          <a:p>
            <a:pPr marL="0" indent="0">
              <a:buNone/>
            </a:pPr>
            <a:r>
              <a:rPr lang="en-US" dirty="0"/>
              <a:t>Matching of concepts and properties represented by </a:t>
            </a:r>
            <a:r>
              <a:rPr lang="en-US" dirty="0" err="1"/>
              <a:t>TBoxes</a:t>
            </a:r>
            <a:r>
              <a:rPr lang="en-US" dirty="0"/>
              <a:t> of DL ontologies</a:t>
            </a:r>
          </a:p>
        </p:txBody>
      </p:sp>
      <p:sp>
        <p:nvSpPr>
          <p:cNvPr id="6" name="Text Placeholder 5"/>
          <p:cNvSpPr>
            <a:spLocks noGrp="1"/>
          </p:cNvSpPr>
          <p:nvPr>
            <p:ph type="body" sz="quarter" idx="3"/>
          </p:nvPr>
        </p:nvSpPr>
        <p:spPr/>
        <p:txBody>
          <a:bodyPr/>
          <a:lstStyle/>
          <a:p>
            <a:r>
              <a:rPr lang="en-US" b="1" dirty="0"/>
              <a:t>Instance Matching</a:t>
            </a:r>
          </a:p>
        </p:txBody>
      </p:sp>
      <p:sp>
        <p:nvSpPr>
          <p:cNvPr id="7" name="Content Placeholder 6"/>
          <p:cNvSpPr>
            <a:spLocks noGrp="1"/>
          </p:cNvSpPr>
          <p:nvPr>
            <p:ph sz="quarter" idx="4"/>
          </p:nvPr>
        </p:nvSpPr>
        <p:spPr/>
        <p:txBody>
          <a:bodyPr/>
          <a:lstStyle/>
          <a:p>
            <a:pPr marL="0" indent="0">
              <a:buNone/>
            </a:pPr>
            <a:r>
              <a:rPr lang="en-US" dirty="0"/>
              <a:t>Matching of assertions represented by </a:t>
            </a:r>
            <a:r>
              <a:rPr lang="en-US" dirty="0" err="1"/>
              <a:t>ABoxes</a:t>
            </a:r>
            <a:r>
              <a:rPr lang="en-US" dirty="0"/>
              <a:t> of DL ontologies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51327086"/>
              </p:ext>
            </p:extLst>
          </p:nvPr>
        </p:nvGraphicFramePr>
        <p:xfrm>
          <a:off x="1604936" y="3508374"/>
          <a:ext cx="3609439" cy="2595880"/>
        </p:xfrm>
        <a:graphic>
          <a:graphicData uri="http://schemas.openxmlformats.org/drawingml/2006/table">
            <a:tbl>
              <a:tblPr firstRow="1" bandRow="1">
                <a:tableStyleId>{5940675A-B579-460E-94D1-54222C63F5DA}</a:tableStyleId>
              </a:tblPr>
              <a:tblGrid>
                <a:gridCol w="1820154">
                  <a:extLst>
                    <a:ext uri="{9D8B030D-6E8A-4147-A177-3AD203B41FA5}">
                      <a16:colId xmlns:a16="http://schemas.microsoft.com/office/drawing/2014/main" val="2993468142"/>
                    </a:ext>
                  </a:extLst>
                </a:gridCol>
                <a:gridCol w="1789285">
                  <a:extLst>
                    <a:ext uri="{9D8B030D-6E8A-4147-A177-3AD203B41FA5}">
                      <a16:colId xmlns:a16="http://schemas.microsoft.com/office/drawing/2014/main" val="2462674105"/>
                    </a:ext>
                  </a:extLst>
                </a:gridCol>
              </a:tblGrid>
              <a:tr h="370840">
                <a:tc>
                  <a:txBody>
                    <a:bodyPr/>
                    <a:lstStyle/>
                    <a:p>
                      <a:r>
                        <a:rPr lang="en-US" b="1" dirty="0"/>
                        <a:t>DB1.Product</a:t>
                      </a:r>
                    </a:p>
                  </a:txBody>
                  <a:tcPr/>
                </a:tc>
                <a:tc>
                  <a:txBody>
                    <a:bodyPr/>
                    <a:lstStyle/>
                    <a:p>
                      <a:r>
                        <a:rPr lang="en-US" b="1" dirty="0"/>
                        <a:t>DB2.Product</a:t>
                      </a:r>
                    </a:p>
                  </a:txBody>
                  <a:tcPr/>
                </a:tc>
                <a:extLst>
                  <a:ext uri="{0D108BD9-81ED-4DB2-BD59-A6C34878D82A}">
                    <a16:rowId xmlns:a16="http://schemas.microsoft.com/office/drawing/2014/main" val="1098962913"/>
                  </a:ext>
                </a:extLst>
              </a:tr>
              <a:tr h="370840">
                <a:tc>
                  <a:txBody>
                    <a:bodyPr/>
                    <a:lstStyle/>
                    <a:p>
                      <a:r>
                        <a:rPr lang="en-US" dirty="0"/>
                        <a:t>ID</a:t>
                      </a:r>
                    </a:p>
                  </a:txBody>
                  <a:tcPr/>
                </a:tc>
                <a:tc>
                  <a:txBody>
                    <a:bodyPr/>
                    <a:lstStyle/>
                    <a:p>
                      <a:r>
                        <a:rPr lang="en-US" dirty="0"/>
                        <a:t>Item Number</a:t>
                      </a:r>
                    </a:p>
                  </a:txBody>
                  <a:tcPr/>
                </a:tc>
                <a:extLst>
                  <a:ext uri="{0D108BD9-81ED-4DB2-BD59-A6C34878D82A}">
                    <a16:rowId xmlns:a16="http://schemas.microsoft.com/office/drawing/2014/main" val="949952071"/>
                  </a:ext>
                </a:extLst>
              </a:tr>
              <a:tr h="370840">
                <a:tc>
                  <a:txBody>
                    <a:bodyPr/>
                    <a:lstStyle/>
                    <a:p>
                      <a:r>
                        <a:rPr lang="en-US" dirty="0"/>
                        <a:t>Description</a:t>
                      </a:r>
                    </a:p>
                  </a:txBody>
                  <a:tcPr/>
                </a:tc>
                <a:tc>
                  <a:txBody>
                    <a:bodyPr/>
                    <a:lstStyle/>
                    <a:p>
                      <a:r>
                        <a:rPr lang="en-US" dirty="0"/>
                        <a:t>Web Description</a:t>
                      </a:r>
                    </a:p>
                  </a:txBody>
                  <a:tcPr/>
                </a:tc>
                <a:extLst>
                  <a:ext uri="{0D108BD9-81ED-4DB2-BD59-A6C34878D82A}">
                    <a16:rowId xmlns:a16="http://schemas.microsoft.com/office/drawing/2014/main" val="610381441"/>
                  </a:ext>
                </a:extLst>
              </a:tr>
              <a:tr h="370840">
                <a:tc>
                  <a:txBody>
                    <a:bodyPr/>
                    <a:lstStyle/>
                    <a:p>
                      <a:r>
                        <a:rPr lang="en-US" dirty="0"/>
                        <a:t>Brand Name</a:t>
                      </a:r>
                    </a:p>
                  </a:txBody>
                  <a:tcPr/>
                </a:tc>
                <a:tc>
                  <a:txBody>
                    <a:bodyPr/>
                    <a:lstStyle/>
                    <a:p>
                      <a:r>
                        <a:rPr lang="en-US" dirty="0"/>
                        <a:t>Trade</a:t>
                      </a:r>
                      <a:r>
                        <a:rPr lang="en-US" baseline="0" dirty="0"/>
                        <a:t> Name</a:t>
                      </a:r>
                      <a:endParaRPr lang="en-US" dirty="0"/>
                    </a:p>
                  </a:txBody>
                  <a:tcPr/>
                </a:tc>
                <a:extLst>
                  <a:ext uri="{0D108BD9-81ED-4DB2-BD59-A6C34878D82A}">
                    <a16:rowId xmlns:a16="http://schemas.microsoft.com/office/drawing/2014/main" val="4017534048"/>
                  </a:ext>
                </a:extLst>
              </a:tr>
              <a:tr h="370840">
                <a:tc>
                  <a:txBody>
                    <a:bodyPr/>
                    <a:lstStyle/>
                    <a:p>
                      <a:r>
                        <a:rPr lang="en-US" dirty="0"/>
                        <a:t>Material</a:t>
                      </a:r>
                    </a:p>
                  </a:txBody>
                  <a:tcPr/>
                </a:tc>
                <a:tc>
                  <a:txBody>
                    <a:bodyPr/>
                    <a:lstStyle/>
                    <a:p>
                      <a:endParaRPr lang="en-US" dirty="0"/>
                    </a:p>
                  </a:txBody>
                  <a:tcPr/>
                </a:tc>
                <a:extLst>
                  <a:ext uri="{0D108BD9-81ED-4DB2-BD59-A6C34878D82A}">
                    <a16:rowId xmlns:a16="http://schemas.microsoft.com/office/drawing/2014/main" val="3717539825"/>
                  </a:ext>
                </a:extLst>
              </a:tr>
              <a:tr h="370840">
                <a:tc>
                  <a:txBody>
                    <a:bodyPr/>
                    <a:lstStyle/>
                    <a:p>
                      <a:endParaRPr lang="en-US" dirty="0"/>
                    </a:p>
                  </a:txBody>
                  <a:tcPr/>
                </a:tc>
                <a:tc>
                  <a:txBody>
                    <a:bodyPr/>
                    <a:lstStyle/>
                    <a:p>
                      <a:r>
                        <a:rPr lang="en-US" dirty="0"/>
                        <a:t>Finish</a:t>
                      </a:r>
                    </a:p>
                  </a:txBody>
                  <a:tcPr/>
                </a:tc>
                <a:extLst>
                  <a:ext uri="{0D108BD9-81ED-4DB2-BD59-A6C34878D82A}">
                    <a16:rowId xmlns:a16="http://schemas.microsoft.com/office/drawing/2014/main" val="2083620470"/>
                  </a:ext>
                </a:extLst>
              </a:tr>
              <a:tr h="370840">
                <a:tc>
                  <a:txBody>
                    <a:bodyPr/>
                    <a:lstStyle/>
                    <a:p>
                      <a:r>
                        <a:rPr lang="en-US" dirty="0"/>
                        <a:t>Overall Length</a:t>
                      </a:r>
                    </a:p>
                  </a:txBody>
                  <a:tcPr/>
                </a:tc>
                <a:tc>
                  <a:txBody>
                    <a:bodyPr/>
                    <a:lstStyle/>
                    <a:p>
                      <a:r>
                        <a:rPr lang="en-US" dirty="0"/>
                        <a:t>OAL</a:t>
                      </a:r>
                    </a:p>
                  </a:txBody>
                  <a:tcPr/>
                </a:tc>
                <a:extLst>
                  <a:ext uri="{0D108BD9-81ED-4DB2-BD59-A6C34878D82A}">
                    <a16:rowId xmlns:a16="http://schemas.microsoft.com/office/drawing/2014/main" val="258417813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636191590"/>
              </p:ext>
            </p:extLst>
          </p:nvPr>
        </p:nvGraphicFramePr>
        <p:xfrm>
          <a:off x="7529867" y="3864293"/>
          <a:ext cx="3852131" cy="1010920"/>
        </p:xfrm>
        <a:graphic>
          <a:graphicData uri="http://schemas.openxmlformats.org/drawingml/2006/table">
            <a:tbl>
              <a:tblPr firstRow="1" bandRow="1">
                <a:tableStyleId>{5940675A-B579-460E-94D1-54222C63F5DA}</a:tableStyleId>
              </a:tblPr>
              <a:tblGrid>
                <a:gridCol w="3852131">
                  <a:extLst>
                    <a:ext uri="{9D8B030D-6E8A-4147-A177-3AD203B41FA5}">
                      <a16:colId xmlns:a16="http://schemas.microsoft.com/office/drawing/2014/main" val="2993468142"/>
                    </a:ext>
                  </a:extLst>
                </a:gridCol>
              </a:tblGrid>
              <a:tr h="370840">
                <a:tc>
                  <a:txBody>
                    <a:bodyPr/>
                    <a:lstStyle/>
                    <a:p>
                      <a:r>
                        <a:rPr lang="en-US" dirty="0"/>
                        <a:t>¼-20 x 3/8 SS SHCS</a:t>
                      </a:r>
                    </a:p>
                  </a:txBody>
                  <a:tcPr/>
                </a:tc>
                <a:extLst>
                  <a:ext uri="{0D108BD9-81ED-4DB2-BD59-A6C34878D82A}">
                    <a16:rowId xmlns:a16="http://schemas.microsoft.com/office/drawing/2014/main" val="94995207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Stainless Steel Socket Head Cap Screw,</a:t>
                      </a:r>
                      <a:r>
                        <a:rPr lang="en-US" baseline="0" dirty="0"/>
                        <a:t> 1/4” </a:t>
                      </a:r>
                      <a:r>
                        <a:rPr lang="en-US" baseline="0" dirty="0" err="1"/>
                        <a:t>Dia</a:t>
                      </a:r>
                      <a:r>
                        <a:rPr lang="en-US" baseline="0" dirty="0"/>
                        <a:t>, 20 Thread Size, 3/8” Length</a:t>
                      </a:r>
                      <a:endParaRPr lang="en-US" dirty="0"/>
                    </a:p>
                  </a:txBody>
                  <a:tcPr/>
                </a:tc>
                <a:extLst>
                  <a:ext uri="{0D108BD9-81ED-4DB2-BD59-A6C34878D82A}">
                    <a16:rowId xmlns:a16="http://schemas.microsoft.com/office/drawing/2014/main" val="2935294288"/>
                  </a:ext>
                </a:extLst>
              </a:tr>
            </a:tbl>
          </a:graphicData>
        </a:graphic>
      </p:graphicFrame>
      <p:pic>
        <p:nvPicPr>
          <p:cNvPr id="9" name="Picture 8"/>
          <p:cNvPicPr>
            <a:picLocks noChangeAspect="1"/>
          </p:cNvPicPr>
          <p:nvPr/>
        </p:nvPicPr>
        <p:blipFill>
          <a:blip r:embed="rId2"/>
          <a:stretch>
            <a:fillRect/>
          </a:stretch>
        </p:blipFill>
        <p:spPr>
          <a:xfrm rot="19219071">
            <a:off x="6170817" y="4150648"/>
            <a:ext cx="1247949" cy="438211"/>
          </a:xfrm>
          <a:prstGeom prst="rect">
            <a:avLst/>
          </a:prstGeom>
        </p:spPr>
      </p:pic>
    </p:spTree>
    <p:extLst>
      <p:ext uri="{BB962C8B-B14F-4D97-AF65-F5344CB8AC3E}">
        <p14:creationId xmlns:p14="http://schemas.microsoft.com/office/powerpoint/2010/main" val="651981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Techniques</a:t>
            </a:r>
          </a:p>
        </p:txBody>
      </p:sp>
      <p:sp>
        <p:nvSpPr>
          <p:cNvPr id="8" name="Content Placeholder 7"/>
          <p:cNvSpPr>
            <a:spLocks noGrp="1"/>
          </p:cNvSpPr>
          <p:nvPr>
            <p:ph idx="1"/>
          </p:nvPr>
        </p:nvSpPr>
        <p:spPr>
          <a:xfrm>
            <a:off x="818712" y="2222287"/>
            <a:ext cx="10554574" cy="4285518"/>
          </a:xfrm>
        </p:spPr>
        <p:txBody>
          <a:bodyPr>
            <a:normAutofit/>
          </a:bodyPr>
          <a:lstStyle/>
          <a:p>
            <a:r>
              <a:rPr lang="en-US" dirty="0"/>
              <a:t>Similarity Based – measure the degree of similarity of two concepts</a:t>
            </a:r>
          </a:p>
          <a:p>
            <a:pPr lvl="1"/>
            <a:r>
              <a:rPr lang="en-US" dirty="0"/>
              <a:t>Linguistic</a:t>
            </a:r>
          </a:p>
          <a:p>
            <a:pPr lvl="2"/>
            <a:r>
              <a:rPr lang="en-US" dirty="0"/>
              <a:t>Syntactic – string structure – using edit-distance, automata, bit-parallelism, filtering</a:t>
            </a:r>
          </a:p>
          <a:p>
            <a:pPr lvl="2"/>
            <a:r>
              <a:rPr lang="en-US" dirty="0"/>
              <a:t>Semantic – meaning – using synonyms, hypernym/hyponym, dictionaries, thesauri</a:t>
            </a:r>
          </a:p>
          <a:p>
            <a:pPr lvl="1"/>
            <a:r>
              <a:rPr lang="en-US" dirty="0"/>
              <a:t>Contextual</a:t>
            </a:r>
          </a:p>
          <a:p>
            <a:pPr lvl="2"/>
            <a:r>
              <a:rPr lang="en-US" dirty="0"/>
              <a:t>Matching based on properties, semantic relations, taxonomies, etc. Ex: using graph matching</a:t>
            </a:r>
          </a:p>
          <a:p>
            <a:pPr lvl="2"/>
            <a:endParaRPr lang="en-US" dirty="0"/>
          </a:p>
          <a:p>
            <a:r>
              <a:rPr lang="en-US" dirty="0"/>
              <a:t>Reasoning Based – inference problem involving two ontologies and an initial set of mappings</a:t>
            </a:r>
          </a:p>
          <a:p>
            <a:pPr lvl="1"/>
            <a:r>
              <a:rPr lang="en-US" dirty="0"/>
              <a:t>Deductive – derive candidate mappings from the initial set of mappings and test satisfiability</a:t>
            </a:r>
          </a:p>
          <a:p>
            <a:pPr lvl="1"/>
            <a:r>
              <a:rPr lang="en-US" dirty="0"/>
              <a:t>Probabilistic – calculate the probability that two concepts are similar or have same instances</a:t>
            </a:r>
          </a:p>
        </p:txBody>
      </p:sp>
    </p:spTree>
    <p:extLst>
      <p:ext uri="{BB962C8B-B14F-4D97-AF65-F5344CB8AC3E}">
        <p14:creationId xmlns:p14="http://schemas.microsoft.com/office/powerpoint/2010/main" val="261102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Instance Matching</a:t>
            </a:r>
          </a:p>
        </p:txBody>
      </p:sp>
      <p:sp>
        <p:nvSpPr>
          <p:cNvPr id="6" name="Content Placeholder 5"/>
          <p:cNvSpPr>
            <a:spLocks noGrp="1"/>
          </p:cNvSpPr>
          <p:nvPr>
            <p:ph idx="1"/>
          </p:nvPr>
        </p:nvSpPr>
        <p:spPr>
          <a:xfrm>
            <a:off x="818712" y="2222287"/>
            <a:ext cx="10554574" cy="4324428"/>
          </a:xfrm>
        </p:spPr>
        <p:txBody>
          <a:bodyPr>
            <a:normAutofit/>
          </a:bodyPr>
          <a:lstStyle/>
          <a:p>
            <a:r>
              <a:rPr lang="en-US" dirty="0"/>
              <a:t>Similar to Record Linkage and Data Deduplication</a:t>
            </a:r>
          </a:p>
          <a:p>
            <a:r>
              <a:rPr lang="en-US" dirty="0"/>
              <a:t>Value-oriented techniques</a:t>
            </a:r>
          </a:p>
          <a:p>
            <a:r>
              <a:rPr lang="en-US" dirty="0"/>
              <a:t>Record-oriented techniques</a:t>
            </a:r>
            <a:endParaRPr lang="en-US" b="1" dirty="0"/>
          </a:p>
          <a:p>
            <a:r>
              <a:rPr lang="en-US" dirty="0"/>
              <a:t>Goal:</a:t>
            </a:r>
          </a:p>
          <a:p>
            <a:pPr marL="0" indent="0">
              <a:buNone/>
            </a:pPr>
            <a:r>
              <a:rPr lang="en-US" dirty="0"/>
              <a:t>given </a:t>
            </a:r>
            <a:r>
              <a:rPr lang="en-US" dirty="0" err="1"/>
              <a:t>r</a:t>
            </a:r>
            <a:r>
              <a:rPr lang="en-US" baseline="-25000" dirty="0" err="1"/>
              <a:t>i</a:t>
            </a:r>
            <a:r>
              <a:rPr lang="en-US" dirty="0"/>
              <a:t> = [v</a:t>
            </a:r>
            <a:r>
              <a:rPr lang="en-US" baseline="-25000" dirty="0"/>
              <a:t>1</a:t>
            </a:r>
            <a:r>
              <a:rPr lang="en-US" dirty="0"/>
              <a:t>,...,</a:t>
            </a:r>
            <a:r>
              <a:rPr lang="en-US" dirty="0" err="1"/>
              <a:t>v</a:t>
            </a:r>
            <a:r>
              <a:rPr lang="en-US" baseline="-25000" dirty="0" err="1"/>
              <a:t>m</a:t>
            </a:r>
            <a:r>
              <a:rPr lang="en-US" dirty="0"/>
              <a:t>], m: # attributes,</a:t>
            </a:r>
          </a:p>
          <a:p>
            <a:pPr marL="0" indent="0">
              <a:buNone/>
            </a:pPr>
            <a:r>
              <a:rPr lang="en-US" dirty="0"/>
              <a:t>for a pair of records r</a:t>
            </a:r>
            <a:r>
              <a:rPr lang="en-US" baseline="-25000" dirty="0"/>
              <a:t>1</a:t>
            </a:r>
            <a:r>
              <a:rPr lang="en-US" dirty="0"/>
              <a:t> and r</a:t>
            </a:r>
            <a:r>
              <a:rPr lang="en-US" baseline="-25000" dirty="0"/>
              <a:t>2</a:t>
            </a:r>
            <a:r>
              <a:rPr lang="en-US" dirty="0"/>
              <a:t>, to </a:t>
            </a:r>
            <a:r>
              <a:rPr lang="en-US" b="1" dirty="0"/>
              <a:t>find</a:t>
            </a:r>
          </a:p>
          <a:p>
            <a:pPr marL="0" indent="0">
              <a:buNone/>
            </a:pPr>
            <a:r>
              <a:rPr lang="en-US" dirty="0"/>
              <a:t>the overall similarity Sim(r</a:t>
            </a:r>
            <a:r>
              <a:rPr lang="en-US" baseline="-25000" dirty="0"/>
              <a:t>1</a:t>
            </a:r>
            <a:r>
              <a:rPr lang="en-US" dirty="0"/>
              <a:t>, r</a:t>
            </a:r>
            <a:r>
              <a:rPr lang="en-US" baseline="-25000" dirty="0"/>
              <a:t>2</a:t>
            </a:r>
            <a:r>
              <a:rPr lang="en-US" dirty="0"/>
              <a:t>) is composed of </a:t>
            </a:r>
          </a:p>
          <a:p>
            <a:pPr marL="0" indent="0">
              <a:buNone/>
            </a:pPr>
            <a:r>
              <a:rPr lang="en-US" dirty="0"/>
              <a:t>the similarities Sim(v</a:t>
            </a:r>
            <a:r>
              <a:rPr lang="en-US" baseline="-25000" dirty="0"/>
              <a:t>k1</a:t>
            </a:r>
            <a:r>
              <a:rPr lang="en-US" dirty="0"/>
              <a:t>, v</a:t>
            </a:r>
            <a:r>
              <a:rPr lang="en-US" baseline="-25000" dirty="0"/>
              <a:t>k2</a:t>
            </a:r>
            <a:r>
              <a:rPr lang="en-US" dirty="0"/>
              <a:t>), k: 1..m</a:t>
            </a:r>
          </a:p>
          <a:p>
            <a:pPr marL="0" indent="0">
              <a:buNone/>
            </a:pPr>
            <a:r>
              <a:rPr lang="en-US" dirty="0"/>
              <a:t>to determine if r</a:t>
            </a:r>
            <a:r>
              <a:rPr lang="en-US" baseline="-25000" dirty="0"/>
              <a:t>1</a:t>
            </a:r>
            <a:r>
              <a:rPr lang="en-US" dirty="0"/>
              <a:t> and r</a:t>
            </a:r>
            <a:r>
              <a:rPr lang="en-US" baseline="-25000" dirty="0"/>
              <a:t>2</a:t>
            </a:r>
            <a:r>
              <a:rPr lang="en-US" dirty="0"/>
              <a:t> are the same real world entity</a:t>
            </a:r>
          </a:p>
        </p:txBody>
      </p:sp>
      <p:pic>
        <p:nvPicPr>
          <p:cNvPr id="7" name="Picture 6"/>
          <p:cNvPicPr>
            <a:picLocks noChangeAspect="1"/>
          </p:cNvPicPr>
          <p:nvPr/>
        </p:nvPicPr>
        <p:blipFill>
          <a:blip r:embed="rId3"/>
          <a:stretch>
            <a:fillRect/>
          </a:stretch>
        </p:blipFill>
        <p:spPr>
          <a:xfrm>
            <a:off x="7407418" y="2685139"/>
            <a:ext cx="3965868" cy="2972820"/>
          </a:xfrm>
          <a:prstGeom prst="rect">
            <a:avLst/>
          </a:prstGeom>
        </p:spPr>
      </p:pic>
    </p:spTree>
    <p:extLst>
      <p:ext uri="{BB962C8B-B14F-4D97-AF65-F5344CB8AC3E}">
        <p14:creationId xmlns:p14="http://schemas.microsoft.com/office/powerpoint/2010/main" val="1276747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Matching: Record-oriented techniques</a:t>
            </a:r>
          </a:p>
        </p:txBody>
      </p:sp>
      <p:sp>
        <p:nvSpPr>
          <p:cNvPr id="3" name="Content Placeholder 2"/>
          <p:cNvSpPr>
            <a:spLocks noGrp="1"/>
          </p:cNvSpPr>
          <p:nvPr>
            <p:ph sz="half" idx="1"/>
          </p:nvPr>
        </p:nvSpPr>
        <p:spPr>
          <a:xfrm>
            <a:off x="818712" y="2232015"/>
            <a:ext cx="5185873" cy="4168785"/>
          </a:xfrm>
        </p:spPr>
        <p:txBody>
          <a:bodyPr anchor="t">
            <a:normAutofit/>
          </a:bodyPr>
          <a:lstStyle/>
          <a:p>
            <a:r>
              <a:rPr lang="en-US" dirty="0"/>
              <a:t>Learning based – train a classifier</a:t>
            </a:r>
          </a:p>
          <a:p>
            <a:pPr lvl="1"/>
            <a:r>
              <a:rPr lang="en-US" dirty="0"/>
              <a:t>Requires high-quality balanced training data</a:t>
            </a:r>
          </a:p>
          <a:p>
            <a:pPr lvl="1"/>
            <a:r>
              <a:rPr lang="en-US" dirty="0"/>
              <a:t>Supervised learning using SMEs, or</a:t>
            </a:r>
          </a:p>
          <a:p>
            <a:pPr lvl="1"/>
            <a:r>
              <a:rPr lang="en-US" dirty="0"/>
              <a:t>Unsupervised methods such as clustering</a:t>
            </a:r>
          </a:p>
          <a:p>
            <a:pPr lvl="1"/>
            <a:r>
              <a:rPr lang="en-US" dirty="0"/>
              <a:t>Combined/hybrid methods</a:t>
            </a:r>
          </a:p>
          <a:p>
            <a:r>
              <a:rPr lang="en-US" dirty="0"/>
              <a:t>Similarity based</a:t>
            </a:r>
          </a:p>
          <a:p>
            <a:pPr lvl="1"/>
            <a:r>
              <a:rPr lang="en-US" dirty="0"/>
              <a:t>Using weighted similarity measures across multiple properties; weights can be assigned by a domain expert or using statistical analysis</a:t>
            </a:r>
          </a:p>
          <a:p>
            <a:pPr lvl="1"/>
            <a:r>
              <a:rPr lang="en-US" dirty="0"/>
              <a:t>Identifying a threshold to distinguish the matches is difficult</a:t>
            </a:r>
          </a:p>
        </p:txBody>
      </p:sp>
      <p:sp>
        <p:nvSpPr>
          <p:cNvPr id="5" name="Content Placeholder 4"/>
          <p:cNvSpPr>
            <a:spLocks noGrp="1"/>
          </p:cNvSpPr>
          <p:nvPr>
            <p:ph sz="half" idx="2"/>
          </p:nvPr>
        </p:nvSpPr>
        <p:spPr>
          <a:xfrm>
            <a:off x="6187415" y="2232014"/>
            <a:ext cx="5194583" cy="4168785"/>
          </a:xfrm>
        </p:spPr>
        <p:txBody>
          <a:bodyPr anchor="t">
            <a:normAutofit/>
          </a:bodyPr>
          <a:lstStyle/>
          <a:p>
            <a:r>
              <a:rPr lang="en-US" dirty="0"/>
              <a:t>Rule based</a:t>
            </a:r>
          </a:p>
          <a:p>
            <a:pPr lvl="1"/>
            <a:r>
              <a:rPr lang="en-US" dirty="0"/>
              <a:t>Special case of Similarity based techniques</a:t>
            </a:r>
          </a:p>
          <a:p>
            <a:pPr lvl="1"/>
            <a:r>
              <a:rPr lang="en-US" dirty="0"/>
              <a:t>Uses rules that are defined by domain experts</a:t>
            </a:r>
          </a:p>
          <a:p>
            <a:pPr lvl="1"/>
            <a:r>
              <a:rPr lang="en-US" dirty="0"/>
              <a:t>Yields precise matching results</a:t>
            </a:r>
          </a:p>
          <a:p>
            <a:pPr lvl="1"/>
            <a:r>
              <a:rPr lang="en-US" dirty="0"/>
              <a:t>Matcher is domain specific</a:t>
            </a:r>
          </a:p>
          <a:p>
            <a:pPr lvl="1"/>
            <a:r>
              <a:rPr lang="en-US" dirty="0"/>
              <a:t>Prior knowledge and expertise is required</a:t>
            </a:r>
          </a:p>
          <a:p>
            <a:r>
              <a:rPr lang="en-US" dirty="0"/>
              <a:t>Context based</a:t>
            </a:r>
          </a:p>
          <a:p>
            <a:pPr lvl="1"/>
            <a:r>
              <a:rPr lang="en-US" dirty="0"/>
              <a:t>Matching by considering attribute values as well as their relationships with other records (friends)</a:t>
            </a:r>
          </a:p>
          <a:p>
            <a:pPr lvl="1"/>
            <a:r>
              <a:rPr lang="en-US" dirty="0"/>
              <a:t>Using a collective model using records from multiple sources by considering shared attribute values</a:t>
            </a:r>
          </a:p>
          <a:p>
            <a:endParaRPr lang="en-US" dirty="0"/>
          </a:p>
        </p:txBody>
      </p:sp>
    </p:spTree>
    <p:extLst>
      <p:ext uri="{BB962C8B-B14F-4D97-AF65-F5344CB8AC3E}">
        <p14:creationId xmlns:p14="http://schemas.microsoft.com/office/powerpoint/2010/main" val="3486823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Matching vs Record Linkage</a:t>
            </a:r>
          </a:p>
        </p:txBody>
      </p:sp>
      <p:sp>
        <p:nvSpPr>
          <p:cNvPr id="3" name="Content Placeholder 2"/>
          <p:cNvSpPr>
            <a:spLocks noGrp="1"/>
          </p:cNvSpPr>
          <p:nvPr>
            <p:ph idx="1"/>
          </p:nvPr>
        </p:nvSpPr>
        <p:spPr/>
        <p:txBody>
          <a:bodyPr/>
          <a:lstStyle/>
          <a:p>
            <a:r>
              <a:rPr lang="en-US" dirty="0"/>
              <a:t>Structural Heterogeneity</a:t>
            </a:r>
          </a:p>
          <a:p>
            <a:pPr lvl="1"/>
            <a:r>
              <a:rPr lang="en-US" dirty="0"/>
              <a:t>Language Expressivity – structurally different, but semantically equivalent</a:t>
            </a:r>
          </a:p>
          <a:p>
            <a:pPr lvl="1"/>
            <a:r>
              <a:rPr lang="en-US" dirty="0"/>
              <a:t>Design Practices – myriad methodologies for ontology design are available, but consolidated and widely accepted design patterns are missing</a:t>
            </a:r>
          </a:p>
          <a:p>
            <a:r>
              <a:rPr lang="en-US" dirty="0"/>
              <a:t>Implicit Knowledge</a:t>
            </a:r>
          </a:p>
          <a:p>
            <a:pPr lvl="1"/>
            <a:r>
              <a:rPr lang="en-US" dirty="0"/>
              <a:t>Information inferred from the parent-child relationships represented in the hierarchical representation of ontologies</a:t>
            </a:r>
          </a:p>
          <a:p>
            <a:r>
              <a:rPr lang="en-US" dirty="0"/>
              <a:t>ID oriented identification</a:t>
            </a:r>
          </a:p>
          <a:p>
            <a:pPr lvl="1"/>
            <a:r>
              <a:rPr lang="en-US" dirty="0"/>
              <a:t>Using URI or other identifier to refer to an instance simplifies insertion and retrieval</a:t>
            </a:r>
          </a:p>
          <a:p>
            <a:pPr lvl="1"/>
            <a:r>
              <a:rPr lang="en-US" dirty="0"/>
              <a:t>This provides syntactic instance identification, but it is useless for instance matching to determine when different instance identifiers refer to the same real-world entity</a:t>
            </a:r>
          </a:p>
        </p:txBody>
      </p:sp>
    </p:spTree>
    <p:extLst>
      <p:ext uri="{BB962C8B-B14F-4D97-AF65-F5344CB8AC3E}">
        <p14:creationId xmlns:p14="http://schemas.microsoft.com/office/powerpoint/2010/main" val="4269888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Ontology Matching</a:t>
            </a:r>
          </a:p>
        </p:txBody>
      </p:sp>
      <p:sp>
        <p:nvSpPr>
          <p:cNvPr id="3" name="Content Placeholder 2"/>
          <p:cNvSpPr>
            <a:spLocks noGrp="1"/>
          </p:cNvSpPr>
          <p:nvPr>
            <p:ph sz="half" idx="1"/>
          </p:nvPr>
        </p:nvSpPr>
        <p:spPr/>
        <p:txBody>
          <a:bodyPr anchor="t"/>
          <a:lstStyle/>
          <a:p>
            <a:r>
              <a:rPr lang="en-US" dirty="0"/>
              <a:t>Matching ontological knowledge in general</a:t>
            </a:r>
          </a:p>
          <a:p>
            <a:pPr lvl="1"/>
            <a:r>
              <a:rPr lang="en-US" dirty="0"/>
              <a:t>both </a:t>
            </a:r>
            <a:r>
              <a:rPr lang="en-US" dirty="0" err="1"/>
              <a:t>TBoxes</a:t>
            </a:r>
            <a:r>
              <a:rPr lang="en-US" dirty="0"/>
              <a:t> and </a:t>
            </a:r>
            <a:r>
              <a:rPr lang="en-US" dirty="0" err="1"/>
              <a:t>ABoxes</a:t>
            </a:r>
            <a:endParaRPr lang="en-US" dirty="0"/>
          </a:p>
          <a:p>
            <a:r>
              <a:rPr lang="en-US" dirty="0"/>
              <a:t>Usually performed semi-automatically</a:t>
            </a:r>
          </a:p>
          <a:p>
            <a:r>
              <a:rPr lang="en-US" dirty="0"/>
              <a:t>Find classes of data that are semantically equivalent (ex: Truck and Lorry)</a:t>
            </a:r>
          </a:p>
          <a:p>
            <a:r>
              <a:rPr lang="en-US" dirty="0"/>
              <a:t>Three major dimensions for similarity: [2]</a:t>
            </a:r>
          </a:p>
          <a:p>
            <a:pPr lvl="1"/>
            <a:r>
              <a:rPr lang="en-US" dirty="0"/>
              <a:t>Syntactic – value heterogeneity</a:t>
            </a:r>
          </a:p>
          <a:p>
            <a:pPr lvl="1"/>
            <a:r>
              <a:rPr lang="en-US" dirty="0"/>
              <a:t>External – structural heterogeneity</a:t>
            </a:r>
          </a:p>
          <a:p>
            <a:pPr lvl="1"/>
            <a:r>
              <a:rPr lang="en-US" dirty="0"/>
              <a:t>Semantic – logical heterogeneity</a:t>
            </a:r>
          </a:p>
          <a:p>
            <a:endParaRPr lang="en-US" dirty="0"/>
          </a:p>
        </p:txBody>
      </p:sp>
      <p:sp>
        <p:nvSpPr>
          <p:cNvPr id="4" name="Content Placeholder 3"/>
          <p:cNvSpPr>
            <a:spLocks noGrp="1"/>
          </p:cNvSpPr>
          <p:nvPr>
            <p:ph sz="half" idx="2"/>
          </p:nvPr>
        </p:nvSpPr>
        <p:spPr/>
        <p:txBody>
          <a:bodyPr anchor="t"/>
          <a:lstStyle/>
          <a:p>
            <a:r>
              <a:rPr lang="en-US" dirty="0"/>
              <a:t>Matching for lightweight integration</a:t>
            </a:r>
          </a:p>
          <a:p>
            <a:pPr lvl="1"/>
            <a:r>
              <a:rPr lang="en-US" dirty="0"/>
              <a:t>Typically suited for web-scale, semantic web, and p2p environments</a:t>
            </a:r>
          </a:p>
          <a:p>
            <a:pPr lvl="1"/>
            <a:r>
              <a:rPr lang="en-US" dirty="0"/>
              <a:t>Flexible schema and instance mapping techniques are required by each peer for discovery</a:t>
            </a:r>
          </a:p>
          <a:p>
            <a:r>
              <a:rPr lang="en-US" dirty="0"/>
              <a:t>Matching for semantic coordination</a:t>
            </a:r>
          </a:p>
          <a:p>
            <a:pPr lvl="1"/>
            <a:r>
              <a:rPr lang="en-US" dirty="0"/>
              <a:t>Techniques and tools to effectively manage the large datasets shared between social networks and community-oriented collaboration platforms</a:t>
            </a:r>
          </a:p>
          <a:p>
            <a:pPr lvl="1"/>
            <a:r>
              <a:rPr lang="en-US" dirty="0"/>
              <a:t>Linguistic and instance matching are prominent to match poorly-structured or fully-unstructured data</a:t>
            </a:r>
          </a:p>
        </p:txBody>
      </p:sp>
    </p:spTree>
    <p:extLst>
      <p:ext uri="{BB962C8B-B14F-4D97-AF65-F5344CB8AC3E}">
        <p14:creationId xmlns:p14="http://schemas.microsoft.com/office/powerpoint/2010/main" val="3870755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 Design - Agenda</a:t>
            </a:r>
          </a:p>
        </p:txBody>
      </p:sp>
      <p:sp>
        <p:nvSpPr>
          <p:cNvPr id="3" name="Content Placeholder 2"/>
          <p:cNvSpPr>
            <a:spLocks noGrp="1"/>
          </p:cNvSpPr>
          <p:nvPr>
            <p:ph type="body" sz="quarter" idx="16"/>
          </p:nvPr>
        </p:nvSpPr>
        <p:spPr/>
        <p:txBody>
          <a:bodyPr>
            <a:normAutofit fontScale="92500" lnSpcReduction="10000"/>
          </a:bodyPr>
          <a:lstStyle/>
          <a:p>
            <a:r>
              <a:rPr lang="en-US" dirty="0"/>
              <a:t>The need for evaluation</a:t>
            </a:r>
          </a:p>
          <a:p>
            <a:r>
              <a:rPr lang="en-US" dirty="0"/>
              <a:t>Linked open data</a:t>
            </a:r>
          </a:p>
          <a:p>
            <a:r>
              <a:rPr lang="en-US" dirty="0"/>
              <a:t>Benchmark design</a:t>
            </a:r>
          </a:p>
          <a:p>
            <a:r>
              <a:rPr lang="en-US" dirty="0"/>
              <a:t>Benchmark characteristics</a:t>
            </a:r>
          </a:p>
          <a:p>
            <a:pPr lvl="1"/>
            <a:r>
              <a:rPr lang="en-US" dirty="0"/>
              <a:t>Dataset, Reference Alignment, Evaluation Criteria</a:t>
            </a:r>
          </a:p>
          <a:p>
            <a:r>
              <a:rPr lang="en-US" dirty="0"/>
              <a:t>Future directions</a:t>
            </a:r>
          </a:p>
          <a:p>
            <a:endParaRPr lang="en-US" dirty="0"/>
          </a:p>
          <a:p>
            <a:endParaRPr lang="en-US" dirty="0"/>
          </a:p>
        </p:txBody>
      </p:sp>
    </p:spTree>
    <p:extLst>
      <p:ext uri="{BB962C8B-B14F-4D97-AF65-F5344CB8AC3E}">
        <p14:creationId xmlns:p14="http://schemas.microsoft.com/office/powerpoint/2010/main" val="2744266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Papers covered</a:t>
            </a:r>
          </a:p>
        </p:txBody>
      </p:sp>
      <p:sp>
        <p:nvSpPr>
          <p:cNvPr id="3" name="Content Placeholder 2"/>
          <p:cNvSpPr>
            <a:spLocks noGrp="1"/>
          </p:cNvSpPr>
          <p:nvPr>
            <p:ph idx="1"/>
          </p:nvPr>
        </p:nvSpPr>
        <p:spPr/>
        <p:txBody>
          <a:bodyPr/>
          <a:lstStyle/>
          <a:p>
            <a:pPr>
              <a:buFont typeface="+mj-lt"/>
              <a:buAutoNum type="arabicPeriod"/>
            </a:pPr>
            <a:r>
              <a:rPr lang="en-US" dirty="0" err="1">
                <a:hlinkClick r:id="rId2"/>
              </a:rPr>
              <a:t>Castano</a:t>
            </a:r>
            <a:r>
              <a:rPr lang="en-US" dirty="0">
                <a:hlinkClick r:id="rId2"/>
              </a:rPr>
              <a:t>, Silvana, et al. "Ontology and instance matching." </a:t>
            </a:r>
            <a:r>
              <a:rPr lang="en-US" i="1" dirty="0">
                <a:hlinkClick r:id="rId2"/>
              </a:rPr>
              <a:t>Knowledge-driven multimedia information extraction and ontology evolution</a:t>
            </a:r>
            <a:r>
              <a:rPr lang="en-US" dirty="0">
                <a:hlinkClick r:id="rId2"/>
              </a:rPr>
              <a:t>. Springer Berlin Heidelberg, 2011. 167-195.</a:t>
            </a:r>
            <a:endParaRPr lang="en-US" dirty="0"/>
          </a:p>
          <a:p>
            <a:pPr>
              <a:buFont typeface="+mj-lt"/>
              <a:buAutoNum type="arabicPeriod"/>
            </a:pPr>
            <a:r>
              <a:rPr lang="en-US" dirty="0" err="1">
                <a:hlinkClick r:id="rId3"/>
              </a:rPr>
              <a:t>Daskalaki</a:t>
            </a:r>
            <a:r>
              <a:rPr lang="en-US" dirty="0">
                <a:hlinkClick r:id="rId3"/>
              </a:rPr>
              <a:t>, </a:t>
            </a:r>
            <a:r>
              <a:rPr lang="en-US" dirty="0" err="1">
                <a:hlinkClick r:id="rId3"/>
              </a:rPr>
              <a:t>Evangelia</a:t>
            </a:r>
            <a:r>
              <a:rPr lang="en-US" dirty="0">
                <a:hlinkClick r:id="rId3"/>
              </a:rPr>
              <a:t>, et al. "Instance matching benchmarks in the era of Linked Data." </a:t>
            </a:r>
            <a:r>
              <a:rPr lang="en-US" i="1" dirty="0">
                <a:hlinkClick r:id="rId3"/>
              </a:rPr>
              <a:t>Web Semantics: Science, Services and Agents on the World Wide Web</a:t>
            </a:r>
            <a:r>
              <a:rPr lang="en-US" dirty="0">
                <a:hlinkClick r:id="rId3"/>
              </a:rPr>
              <a:t> 39 (2016): 1-14.</a:t>
            </a:r>
            <a:endParaRPr lang="en-US" dirty="0"/>
          </a:p>
          <a:p>
            <a:pPr>
              <a:buFont typeface="+mj-lt"/>
              <a:buAutoNum type="arabicPeriod"/>
            </a:pPr>
            <a:r>
              <a:rPr lang="en-US" dirty="0" err="1">
                <a:hlinkClick r:id="rId4"/>
              </a:rPr>
              <a:t>Rong</a:t>
            </a:r>
            <a:r>
              <a:rPr lang="en-US" dirty="0">
                <a:hlinkClick r:id="rId4"/>
              </a:rPr>
              <a:t>, Shu, et al. "A machine learning approach for instance matching based on similarity metrics." </a:t>
            </a:r>
            <a:r>
              <a:rPr lang="en-US" i="1" dirty="0">
                <a:hlinkClick r:id="rId4"/>
              </a:rPr>
              <a:t>International Semantic Web Conference</a:t>
            </a:r>
            <a:r>
              <a:rPr lang="en-US" dirty="0">
                <a:hlinkClick r:id="rId4"/>
              </a:rPr>
              <a:t>. Springer Berlin Heidelberg, 2012.</a:t>
            </a:r>
            <a:endParaRPr lang="en-US" dirty="0"/>
          </a:p>
          <a:p>
            <a:pPr>
              <a:buFont typeface="+mj-lt"/>
              <a:buAutoNum type="arabicPeriod"/>
            </a:pPr>
            <a:r>
              <a:rPr lang="en-US" dirty="0" err="1">
                <a:hlinkClick r:id="rId5"/>
              </a:rPr>
              <a:t>Euzenat</a:t>
            </a:r>
            <a:r>
              <a:rPr lang="en-US" dirty="0">
                <a:hlinkClick r:id="rId5"/>
              </a:rPr>
              <a:t>, Jérôme, and Pavel </a:t>
            </a:r>
            <a:r>
              <a:rPr lang="en-US" dirty="0" err="1">
                <a:hlinkClick r:id="rId5"/>
              </a:rPr>
              <a:t>Shvaiko</a:t>
            </a:r>
            <a:r>
              <a:rPr lang="en-US" dirty="0">
                <a:hlinkClick r:id="rId5"/>
              </a:rPr>
              <a:t>. </a:t>
            </a:r>
            <a:r>
              <a:rPr lang="en-US" i="1" dirty="0">
                <a:hlinkClick r:id="rId5"/>
              </a:rPr>
              <a:t>Ontology matching</a:t>
            </a:r>
            <a:r>
              <a:rPr lang="en-US" dirty="0">
                <a:hlinkClick r:id="rId5"/>
              </a:rPr>
              <a:t>. Vol. 18. Heidelberg: Springer, 2007.</a:t>
            </a:r>
            <a:endParaRPr lang="en-US" dirty="0"/>
          </a:p>
          <a:p>
            <a:pPr>
              <a:buFont typeface="+mj-lt"/>
              <a:buAutoNum type="arabicPeriod"/>
            </a:pPr>
            <a:r>
              <a:rPr lang="en-US" dirty="0" err="1">
                <a:hlinkClick r:id="rId6"/>
              </a:rPr>
              <a:t>Bizer</a:t>
            </a:r>
            <a:r>
              <a:rPr lang="en-US" dirty="0">
                <a:hlinkClick r:id="rId6"/>
              </a:rPr>
              <a:t>, Christian. "Evolving the Web into a Global Data Space." </a:t>
            </a:r>
            <a:r>
              <a:rPr lang="en-US" i="1" dirty="0">
                <a:hlinkClick r:id="rId6"/>
              </a:rPr>
              <a:t>BNCOD</a:t>
            </a:r>
            <a:r>
              <a:rPr lang="en-US" dirty="0">
                <a:hlinkClick r:id="rId6"/>
              </a:rPr>
              <a:t>. Vol. 7051. 2011.</a:t>
            </a:r>
            <a:endParaRPr lang="en-US" dirty="0"/>
          </a:p>
        </p:txBody>
      </p:sp>
    </p:spTree>
    <p:extLst>
      <p:ext uri="{BB962C8B-B14F-4D97-AF65-F5344CB8AC3E}">
        <p14:creationId xmlns:p14="http://schemas.microsoft.com/office/powerpoint/2010/main" val="3837468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Evaluation</a:t>
            </a:r>
          </a:p>
        </p:txBody>
      </p:sp>
      <p:sp>
        <p:nvSpPr>
          <p:cNvPr id="3" name="Content Placeholder 2"/>
          <p:cNvSpPr>
            <a:spLocks noGrp="1"/>
          </p:cNvSpPr>
          <p:nvPr>
            <p:ph idx="1"/>
          </p:nvPr>
        </p:nvSpPr>
        <p:spPr>
          <a:xfrm>
            <a:off x="818712" y="2222286"/>
            <a:ext cx="10554574" cy="4402249"/>
          </a:xfrm>
        </p:spPr>
        <p:txBody>
          <a:bodyPr>
            <a:normAutofit/>
          </a:bodyPr>
          <a:lstStyle/>
          <a:p>
            <a:r>
              <a:rPr lang="en-US" dirty="0"/>
              <a:t>Historically (past decade), instance matching has been well defined for relational data</a:t>
            </a:r>
          </a:p>
          <a:p>
            <a:pPr lvl="1"/>
            <a:r>
              <a:rPr lang="en-US" dirty="0"/>
              <a:t>Identifies differences between values of relational attributes</a:t>
            </a:r>
          </a:p>
          <a:p>
            <a:pPr lvl="1"/>
            <a:r>
              <a:rPr lang="en-US" dirty="0"/>
              <a:t>Little to no focus on structure or semantics</a:t>
            </a:r>
          </a:p>
          <a:p>
            <a:r>
              <a:rPr lang="en-US" dirty="0"/>
              <a:t>Linked Data are described by expressive schemas that carry rich semantics expressed as RDFS and OWL</a:t>
            </a:r>
          </a:p>
          <a:p>
            <a:pPr lvl="1"/>
            <a:r>
              <a:rPr lang="en-US" dirty="0"/>
              <a:t>Variations in the data sources are value, structural and logical [3]</a:t>
            </a:r>
          </a:p>
          <a:p>
            <a:pPr lvl="1"/>
            <a:r>
              <a:rPr lang="en-US" dirty="0"/>
              <a:t>When paired with a reasoning engine, Linked Data allows implicit relationships to be inferred from the data (which was not possible with relational or XML data)</a:t>
            </a:r>
          </a:p>
          <a:p>
            <a:r>
              <a:rPr lang="en-US" dirty="0"/>
              <a:t>Instance matching systems designed for one type of data (ex: XML) may not be able to fully exploit the heterogeneities described in RDFS/OWL.</a:t>
            </a:r>
          </a:p>
          <a:p>
            <a:r>
              <a:rPr lang="en-US" dirty="0"/>
              <a:t>Benchmarks focus on methods’ ability to present differences in the nature of data – values and structure – as well as the semantic meaning they imply.</a:t>
            </a:r>
          </a:p>
        </p:txBody>
      </p:sp>
    </p:spTree>
    <p:extLst>
      <p:ext uri="{BB962C8B-B14F-4D97-AF65-F5344CB8AC3E}">
        <p14:creationId xmlns:p14="http://schemas.microsoft.com/office/powerpoint/2010/main" val="251018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Linked Open Data – Then and Now</a:t>
            </a:r>
          </a:p>
        </p:txBody>
      </p:sp>
      <p:sp>
        <p:nvSpPr>
          <p:cNvPr id="10" name="Text Placeholder 9"/>
          <p:cNvSpPr>
            <a:spLocks noGrp="1"/>
          </p:cNvSpPr>
          <p:nvPr>
            <p:ph type="body" idx="1"/>
          </p:nvPr>
        </p:nvSpPr>
        <p:spPr/>
        <p:txBody>
          <a:bodyPr/>
          <a:lstStyle/>
          <a:p>
            <a:r>
              <a:rPr lang="en-US" dirty="0"/>
              <a:t>May 2007</a:t>
            </a:r>
          </a:p>
        </p:txBody>
      </p:sp>
      <p:sp>
        <p:nvSpPr>
          <p:cNvPr id="11" name="Content Placeholder 10"/>
          <p:cNvSpPr>
            <a:spLocks noGrp="1"/>
          </p:cNvSpPr>
          <p:nvPr>
            <p:ph sz="half" idx="2"/>
          </p:nvPr>
        </p:nvSpPr>
        <p:spPr/>
        <p:txBody>
          <a:bodyPr/>
          <a:lstStyle/>
          <a:p>
            <a:endParaRPr lang="en-US"/>
          </a:p>
        </p:txBody>
      </p:sp>
      <p:sp>
        <p:nvSpPr>
          <p:cNvPr id="12" name="Text Placeholder 11"/>
          <p:cNvSpPr>
            <a:spLocks noGrp="1"/>
          </p:cNvSpPr>
          <p:nvPr>
            <p:ph type="body" sz="quarter" idx="3"/>
          </p:nvPr>
        </p:nvSpPr>
        <p:spPr/>
        <p:txBody>
          <a:bodyPr/>
          <a:lstStyle/>
          <a:p>
            <a:r>
              <a:rPr lang="en-US" dirty="0"/>
              <a:t>Today</a:t>
            </a:r>
          </a:p>
        </p:txBody>
      </p:sp>
      <p:sp>
        <p:nvSpPr>
          <p:cNvPr id="13" name="Content Placeholder 12"/>
          <p:cNvSpPr>
            <a:spLocks noGrp="1"/>
          </p:cNvSpPr>
          <p:nvPr>
            <p:ph sz="quarter" idx="4"/>
          </p:nvPr>
        </p:nvSpPr>
        <p:spPr/>
        <p:txBody>
          <a:bodyPr/>
          <a:lstStyle/>
          <a:p>
            <a:endParaRPr lang="en-US"/>
          </a:p>
        </p:txBody>
      </p:sp>
      <p:pic>
        <p:nvPicPr>
          <p:cNvPr id="2050" name="Picture 2" descr="Linking Open Data cloud diagram, large 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693" y="2751137"/>
            <a:ext cx="5720520" cy="37469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a:stretch>
            <a:fillRect/>
          </a:stretch>
        </p:blipFill>
        <p:spPr>
          <a:xfrm>
            <a:off x="239719" y="2751136"/>
            <a:ext cx="6044972" cy="3746940"/>
          </a:xfrm>
          <a:prstGeom prst="rect">
            <a:avLst/>
          </a:prstGeom>
        </p:spPr>
      </p:pic>
      <p:sp>
        <p:nvSpPr>
          <p:cNvPr id="16" name="Rectangle 15"/>
          <p:cNvSpPr/>
          <p:nvPr/>
        </p:nvSpPr>
        <p:spPr>
          <a:xfrm>
            <a:off x="5014709" y="6447256"/>
            <a:ext cx="2162580" cy="369332"/>
          </a:xfrm>
          <a:prstGeom prst="rect">
            <a:avLst/>
          </a:prstGeom>
        </p:spPr>
        <p:txBody>
          <a:bodyPr wrap="none">
            <a:spAutoFit/>
          </a:bodyPr>
          <a:lstStyle/>
          <a:p>
            <a:r>
              <a:rPr lang="en-US" dirty="0"/>
              <a:t>http://lod-cloud.net/</a:t>
            </a:r>
          </a:p>
        </p:txBody>
      </p:sp>
    </p:spTree>
    <p:extLst>
      <p:ext uri="{BB962C8B-B14F-4D97-AF65-F5344CB8AC3E}">
        <p14:creationId xmlns:p14="http://schemas.microsoft.com/office/powerpoint/2010/main" val="1392410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Benchmark Design</a:t>
            </a:r>
          </a:p>
        </p:txBody>
      </p:sp>
      <p:sp>
        <p:nvSpPr>
          <p:cNvPr id="6" name="Content Placeholder 5"/>
          <p:cNvSpPr>
            <a:spLocks noGrp="1"/>
          </p:cNvSpPr>
          <p:nvPr>
            <p:ph sz="half" idx="1"/>
          </p:nvPr>
        </p:nvSpPr>
        <p:spPr/>
        <p:txBody>
          <a:bodyPr/>
          <a:lstStyle/>
          <a:p>
            <a:r>
              <a:rPr lang="en-US" dirty="0"/>
              <a:t>It is not easy to be the best. To try to be the best, identify weak points that can then be worked on and improved</a:t>
            </a:r>
          </a:p>
          <a:p>
            <a:r>
              <a:rPr lang="en-US" dirty="0"/>
              <a:t>Benchmarks help computer systems compare and assess performances</a:t>
            </a:r>
          </a:p>
          <a:p>
            <a:r>
              <a:rPr lang="en-US" dirty="0"/>
              <a:t>Importantly, it helps to push harder to get further</a:t>
            </a:r>
          </a:p>
          <a:p>
            <a:r>
              <a:rPr lang="en-US" dirty="0"/>
              <a:t>Results are a rough estimate of performance</a:t>
            </a:r>
          </a:p>
          <a:p>
            <a:pPr lvl="1"/>
            <a:r>
              <a:rPr lang="en-US" dirty="0"/>
              <a:t>It is only an indication of the effectiveness of what was tested</a:t>
            </a:r>
          </a:p>
          <a:p>
            <a:pPr lvl="1"/>
            <a:r>
              <a:rPr lang="en-US" dirty="0"/>
              <a:t>Do we need a benchmark to measure the effectiveness of the benchmark?</a:t>
            </a:r>
          </a:p>
        </p:txBody>
      </p:sp>
      <p:sp>
        <p:nvSpPr>
          <p:cNvPr id="8" name="Content Placeholder 7"/>
          <p:cNvSpPr>
            <a:spLocks noGrp="1"/>
          </p:cNvSpPr>
          <p:nvPr>
            <p:ph sz="half" idx="2"/>
          </p:nvPr>
        </p:nvSpPr>
        <p:spPr>
          <a:xfrm>
            <a:off x="6187415" y="2222287"/>
            <a:ext cx="5602508" cy="3215475"/>
          </a:xfrm>
        </p:spPr>
        <p:txBody>
          <a:bodyPr/>
          <a:lstStyle/>
          <a:p>
            <a:pPr marL="0" indent="0">
              <a:buNone/>
            </a:pPr>
            <a:r>
              <a:rPr lang="en-US" dirty="0"/>
              <a:t>Benchmarking, from a philosophical point of view, is “the practice of being humble enough to admit that someone else is better at something and wise enough to try to learn how to match and even surpass them at it.”</a:t>
            </a:r>
          </a:p>
          <a:p>
            <a:pPr marL="0" indent="0" algn="r">
              <a:buNone/>
            </a:pPr>
            <a:r>
              <a:rPr lang="en-US" dirty="0"/>
              <a:t>– Jack Grayson, founder </a:t>
            </a:r>
            <a:br>
              <a:rPr lang="en-US" dirty="0"/>
            </a:br>
            <a:r>
              <a:rPr lang="en-US" dirty="0"/>
              <a:t>American Productivity &amp; Quality Center</a:t>
            </a:r>
          </a:p>
        </p:txBody>
      </p:sp>
      <p:pic>
        <p:nvPicPr>
          <p:cNvPr id="10" name="Picture 9"/>
          <p:cNvPicPr>
            <a:picLocks noChangeAspect="1"/>
          </p:cNvPicPr>
          <p:nvPr/>
        </p:nvPicPr>
        <p:blipFill>
          <a:blip r:embed="rId2"/>
          <a:stretch>
            <a:fillRect/>
          </a:stretch>
        </p:blipFill>
        <p:spPr>
          <a:xfrm>
            <a:off x="9903710" y="5019418"/>
            <a:ext cx="1886213" cy="1838582"/>
          </a:xfrm>
          <a:prstGeom prst="rect">
            <a:avLst/>
          </a:prstGeom>
        </p:spPr>
      </p:pic>
      <p:sp>
        <p:nvSpPr>
          <p:cNvPr id="12" name="Rectangle 11"/>
          <p:cNvSpPr/>
          <p:nvPr/>
        </p:nvSpPr>
        <p:spPr>
          <a:xfrm>
            <a:off x="6733419" y="6550223"/>
            <a:ext cx="3170291" cy="307777"/>
          </a:xfrm>
          <a:prstGeom prst="rect">
            <a:avLst/>
          </a:prstGeom>
        </p:spPr>
        <p:txBody>
          <a:bodyPr wrap="none">
            <a:spAutoFit/>
          </a:bodyPr>
          <a:lstStyle/>
          <a:p>
            <a:r>
              <a:rPr lang="en-US" sz="1400" dirty="0"/>
              <a:t>https://www.apqc.org/c-jackson-grayson</a:t>
            </a:r>
          </a:p>
        </p:txBody>
      </p:sp>
    </p:spTree>
    <p:extLst>
      <p:ext uri="{BB962C8B-B14F-4D97-AF65-F5344CB8AC3E}">
        <p14:creationId xmlns:p14="http://schemas.microsoft.com/office/powerpoint/2010/main" val="1672261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 Characteristics</a:t>
            </a:r>
          </a:p>
        </p:txBody>
      </p:sp>
      <p:sp>
        <p:nvSpPr>
          <p:cNvPr id="3" name="Content Placeholder 2"/>
          <p:cNvSpPr>
            <a:spLocks noGrp="1"/>
          </p:cNvSpPr>
          <p:nvPr>
            <p:ph idx="1"/>
          </p:nvPr>
        </p:nvSpPr>
        <p:spPr>
          <a:xfrm>
            <a:off x="818712" y="2222287"/>
            <a:ext cx="10554574" cy="3983960"/>
          </a:xfrm>
        </p:spPr>
        <p:txBody>
          <a:bodyPr/>
          <a:lstStyle/>
          <a:p>
            <a:r>
              <a:rPr lang="en-US" dirty="0"/>
              <a:t>Open and Accessible for all interested parties</a:t>
            </a:r>
          </a:p>
          <a:p>
            <a:r>
              <a:rPr lang="en-US" dirty="0"/>
              <a:t>Persistent over time</a:t>
            </a:r>
          </a:p>
          <a:p>
            <a:pPr lvl="1"/>
            <a:r>
              <a:rPr lang="en-US" dirty="0"/>
              <a:t>This rules out testing datasets like </a:t>
            </a:r>
            <a:r>
              <a:rPr lang="en-US" dirty="0" err="1"/>
              <a:t>Dbpedia</a:t>
            </a:r>
            <a:endParaRPr lang="en-US" dirty="0"/>
          </a:p>
          <a:p>
            <a:r>
              <a:rPr lang="en-US" dirty="0"/>
              <a:t>Unbiased</a:t>
            </a:r>
          </a:p>
          <a:p>
            <a:pPr lvl="1"/>
            <a:r>
              <a:rPr lang="en-US" dirty="0"/>
              <a:t>Lack of standards leads to self-reported synthetic testing datasets and reports</a:t>
            </a:r>
          </a:p>
          <a:p>
            <a:r>
              <a:rPr lang="en-US" dirty="0"/>
              <a:t>Different test cases</a:t>
            </a:r>
          </a:p>
          <a:p>
            <a:pPr lvl="1"/>
            <a:r>
              <a:rPr lang="en-US" dirty="0"/>
              <a:t>contains source and target datasets,</a:t>
            </a:r>
          </a:p>
          <a:p>
            <a:pPr lvl="1"/>
            <a:r>
              <a:rPr lang="en-US" dirty="0"/>
              <a:t>the reference alignment, and </a:t>
            </a:r>
          </a:p>
          <a:p>
            <a:pPr lvl="1"/>
            <a:r>
              <a:rPr lang="en-US" dirty="0"/>
              <a:t>evaluation metrics</a:t>
            </a:r>
          </a:p>
        </p:txBody>
      </p:sp>
      <p:pic>
        <p:nvPicPr>
          <p:cNvPr id="8" name="Picture 7"/>
          <p:cNvPicPr>
            <a:picLocks noChangeAspect="1"/>
          </p:cNvPicPr>
          <p:nvPr/>
        </p:nvPicPr>
        <p:blipFill>
          <a:blip r:embed="rId3"/>
          <a:stretch>
            <a:fillRect/>
          </a:stretch>
        </p:blipFill>
        <p:spPr>
          <a:xfrm>
            <a:off x="8332109" y="1417638"/>
            <a:ext cx="3603729" cy="2740788"/>
          </a:xfrm>
          <a:prstGeom prst="rect">
            <a:avLst/>
          </a:prstGeom>
        </p:spPr>
      </p:pic>
    </p:spTree>
    <p:extLst>
      <p:ext uri="{BB962C8B-B14F-4D97-AF65-F5344CB8AC3E}">
        <p14:creationId xmlns:p14="http://schemas.microsoft.com/office/powerpoint/2010/main" val="733824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characteristics</a:t>
            </a:r>
          </a:p>
        </p:txBody>
      </p:sp>
      <p:sp>
        <p:nvSpPr>
          <p:cNvPr id="3" name="Content Placeholder 2"/>
          <p:cNvSpPr>
            <a:spLocks noGrp="1"/>
          </p:cNvSpPr>
          <p:nvPr>
            <p:ph idx="1"/>
          </p:nvPr>
        </p:nvSpPr>
        <p:spPr/>
        <p:txBody>
          <a:bodyPr anchor="ctr">
            <a:noAutofit/>
          </a:bodyPr>
          <a:lstStyle/>
          <a:p>
            <a:pPr marL="0" indent="0">
              <a:buNone/>
            </a:pPr>
            <a:r>
              <a:rPr lang="en-US" dirty="0"/>
              <a:t>Nature of Datasets</a:t>
            </a:r>
          </a:p>
          <a:p>
            <a:pPr lvl="1"/>
            <a:r>
              <a:rPr lang="en-US" dirty="0"/>
              <a:t>Real datasets – contain real data and can be used either as a whole or partly</a:t>
            </a:r>
          </a:p>
          <a:p>
            <a:pPr lvl="2"/>
            <a:r>
              <a:rPr lang="en-US" dirty="0"/>
              <a:t>+ Realistic conditions for addressing heterogeneity issues</a:t>
            </a:r>
          </a:p>
          <a:p>
            <a:pPr lvl="2"/>
            <a:r>
              <a:rPr lang="en-US" dirty="0"/>
              <a:t>+ Distributions that reflect real world situations</a:t>
            </a:r>
          </a:p>
          <a:p>
            <a:pPr lvl="2"/>
            <a:r>
              <a:rPr lang="en-US" dirty="0"/>
              <a:t>-  Do not come with adequate reference alignments</a:t>
            </a:r>
          </a:p>
          <a:p>
            <a:pPr lvl="1"/>
            <a:r>
              <a:rPr lang="en-US" dirty="0"/>
              <a:t>Synthetic datasets – auto generated from scratch or using existing datasets</a:t>
            </a:r>
          </a:p>
          <a:p>
            <a:pPr lvl="2"/>
            <a:r>
              <a:rPr lang="en-US" dirty="0"/>
              <a:t>+ fully controlled test conditions</a:t>
            </a:r>
          </a:p>
          <a:p>
            <a:pPr lvl="2"/>
            <a:r>
              <a:rPr lang="en-US" dirty="0"/>
              <a:t>+ accurate reference alignments</a:t>
            </a:r>
          </a:p>
          <a:p>
            <a:pPr lvl="2"/>
            <a:r>
              <a:rPr lang="en-US" dirty="0"/>
              <a:t>+ allows setting the focus on specific types of heterogeneity problems in a systematic manner</a:t>
            </a:r>
          </a:p>
          <a:p>
            <a:pPr lvl="2"/>
            <a:r>
              <a:rPr lang="en-US" dirty="0"/>
              <a:t>-  datasets produced usually come with unrealistic distributions</a:t>
            </a:r>
          </a:p>
        </p:txBody>
      </p:sp>
    </p:spTree>
    <p:extLst>
      <p:ext uri="{BB962C8B-B14F-4D97-AF65-F5344CB8AC3E}">
        <p14:creationId xmlns:p14="http://schemas.microsoft.com/office/powerpoint/2010/main" val="351277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characteristics</a:t>
            </a:r>
          </a:p>
        </p:txBody>
      </p:sp>
      <p:sp>
        <p:nvSpPr>
          <p:cNvPr id="4" name="Content Placeholder 3"/>
          <p:cNvSpPr>
            <a:spLocks noGrp="1"/>
          </p:cNvSpPr>
          <p:nvPr>
            <p:ph idx="1"/>
          </p:nvPr>
        </p:nvSpPr>
        <p:spPr/>
        <p:txBody>
          <a:bodyPr anchor="t">
            <a:noAutofit/>
          </a:bodyPr>
          <a:lstStyle/>
          <a:p>
            <a:pPr marL="0" indent="0">
              <a:buNone/>
            </a:pPr>
            <a:r>
              <a:rPr lang="en-US" dirty="0"/>
              <a:t>Benchmark Schemas and Domains</a:t>
            </a:r>
          </a:p>
          <a:p>
            <a:r>
              <a:rPr lang="en-US" dirty="0"/>
              <a:t>Datasets can have:</a:t>
            </a:r>
          </a:p>
          <a:p>
            <a:pPr lvl="1"/>
            <a:r>
              <a:rPr lang="en-US" dirty="0"/>
              <a:t>the same schema (instance level matching only) or</a:t>
            </a:r>
          </a:p>
          <a:p>
            <a:pPr lvl="1"/>
            <a:r>
              <a:rPr lang="en-US" dirty="0"/>
              <a:t>different schemata (schema mapping is also considered)</a:t>
            </a:r>
          </a:p>
          <a:p>
            <a:r>
              <a:rPr lang="en-US" dirty="0"/>
              <a:t>Similarly for domains</a:t>
            </a:r>
          </a:p>
          <a:p>
            <a:endParaRPr lang="en-US" dirty="0"/>
          </a:p>
          <a:p>
            <a:pPr marL="0" indent="0">
              <a:buNone/>
            </a:pPr>
            <a:r>
              <a:rPr lang="en-US" dirty="0"/>
              <a:t>Benchmark Variations</a:t>
            </a:r>
          </a:p>
          <a:p>
            <a:r>
              <a:rPr lang="en-US" dirty="0"/>
              <a:t>Variations between the matched instances</a:t>
            </a:r>
          </a:p>
          <a:p>
            <a:pPr lvl="1"/>
            <a:r>
              <a:rPr lang="en-US" dirty="0"/>
              <a:t>Value variations – date formats, abbreviations, multi-</a:t>
            </a:r>
            <a:r>
              <a:rPr lang="en-US" dirty="0" err="1"/>
              <a:t>lingualism</a:t>
            </a:r>
            <a:r>
              <a:rPr lang="en-US" dirty="0"/>
              <a:t>, </a:t>
            </a:r>
            <a:r>
              <a:rPr lang="en-US" dirty="0" err="1"/>
              <a:t>etc</a:t>
            </a:r>
            <a:endParaRPr lang="en-US" dirty="0"/>
          </a:p>
          <a:p>
            <a:pPr lvl="1"/>
            <a:r>
              <a:rPr lang="en-US" dirty="0"/>
              <a:t>Structural variations – merged properties, datatypes, </a:t>
            </a:r>
            <a:r>
              <a:rPr lang="en-US" dirty="0" err="1"/>
              <a:t>etc</a:t>
            </a:r>
            <a:endParaRPr lang="en-US" dirty="0"/>
          </a:p>
          <a:p>
            <a:pPr lvl="1"/>
            <a:r>
              <a:rPr lang="en-US" dirty="0"/>
              <a:t>Logical variations – RDFS/OWL language constructs</a:t>
            </a:r>
          </a:p>
          <a:p>
            <a:endParaRPr lang="en-US" dirty="0"/>
          </a:p>
        </p:txBody>
      </p:sp>
      <p:pic>
        <p:nvPicPr>
          <p:cNvPr id="7" name="Picture 6"/>
          <p:cNvPicPr>
            <a:picLocks noChangeAspect="1"/>
          </p:cNvPicPr>
          <p:nvPr/>
        </p:nvPicPr>
        <p:blipFill>
          <a:blip r:embed="rId3"/>
          <a:stretch>
            <a:fillRect/>
          </a:stretch>
        </p:blipFill>
        <p:spPr>
          <a:xfrm>
            <a:off x="7571466" y="2611592"/>
            <a:ext cx="3810532" cy="2857899"/>
          </a:xfrm>
          <a:prstGeom prst="rect">
            <a:avLst/>
          </a:prstGeom>
        </p:spPr>
      </p:pic>
    </p:spTree>
    <p:extLst>
      <p:ext uri="{BB962C8B-B14F-4D97-AF65-F5344CB8AC3E}">
        <p14:creationId xmlns:p14="http://schemas.microsoft.com/office/powerpoint/2010/main" val="2654154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 characteristics</a:t>
            </a:r>
          </a:p>
        </p:txBody>
      </p:sp>
      <p:sp>
        <p:nvSpPr>
          <p:cNvPr id="5" name="Text Placeholder 4"/>
          <p:cNvSpPr>
            <a:spLocks noGrp="1"/>
          </p:cNvSpPr>
          <p:nvPr>
            <p:ph type="body" idx="1"/>
          </p:nvPr>
        </p:nvSpPr>
        <p:spPr/>
        <p:txBody>
          <a:bodyPr/>
          <a:lstStyle/>
          <a:p>
            <a:r>
              <a:rPr lang="en-US" dirty="0"/>
              <a:t>Reference Alignment</a:t>
            </a:r>
          </a:p>
        </p:txBody>
      </p:sp>
      <p:sp>
        <p:nvSpPr>
          <p:cNvPr id="6" name="Content Placeholder 5"/>
          <p:cNvSpPr>
            <a:spLocks noGrp="1"/>
          </p:cNvSpPr>
          <p:nvPr>
            <p:ph sz="half" idx="2"/>
          </p:nvPr>
        </p:nvSpPr>
        <p:spPr/>
        <p:txBody>
          <a:bodyPr/>
          <a:lstStyle/>
          <a:p>
            <a:r>
              <a:rPr lang="en-US" dirty="0"/>
              <a:t>Aka, Ground Truth, or Gold Standard</a:t>
            </a:r>
          </a:p>
          <a:p>
            <a:r>
              <a:rPr lang="en-US" dirty="0"/>
              <a:t>Manually curated by SMEs, or </a:t>
            </a:r>
          </a:p>
          <a:p>
            <a:r>
              <a:rPr lang="en-US" dirty="0"/>
              <a:t>(Semi-) automatically generated using supervised systems or crowdsourcing</a:t>
            </a:r>
          </a:p>
          <a:p>
            <a:r>
              <a:rPr lang="en-US" dirty="0"/>
              <a:t>Time consuming and Error prone</a:t>
            </a:r>
          </a:p>
          <a:p>
            <a:r>
              <a:rPr lang="en-US" dirty="0"/>
              <a:t>If ‘same-as’ links already exist (ex: LOD), consider the problem of incompleteness</a:t>
            </a:r>
          </a:p>
        </p:txBody>
      </p:sp>
      <p:sp>
        <p:nvSpPr>
          <p:cNvPr id="7" name="Text Placeholder 6"/>
          <p:cNvSpPr>
            <a:spLocks noGrp="1"/>
          </p:cNvSpPr>
          <p:nvPr>
            <p:ph type="body" sz="quarter" idx="3"/>
          </p:nvPr>
        </p:nvSpPr>
        <p:spPr/>
        <p:txBody>
          <a:bodyPr/>
          <a:lstStyle/>
          <a:p>
            <a:r>
              <a:rPr lang="en-US" dirty="0"/>
              <a:t>Evaluation Metrics</a:t>
            </a:r>
          </a:p>
        </p:txBody>
      </p:sp>
      <p:sp>
        <p:nvSpPr>
          <p:cNvPr id="8" name="Content Placeholder 7"/>
          <p:cNvSpPr>
            <a:spLocks noGrp="1"/>
          </p:cNvSpPr>
          <p:nvPr>
            <p:ph sz="quarter" idx="4"/>
          </p:nvPr>
        </p:nvSpPr>
        <p:spPr>
          <a:xfrm>
            <a:off x="6187415" y="2751138"/>
            <a:ext cx="5194583" cy="3396743"/>
          </a:xfrm>
        </p:spPr>
        <p:txBody>
          <a:bodyPr>
            <a:normAutofit/>
          </a:bodyPr>
          <a:lstStyle/>
          <a:p>
            <a:r>
              <a:rPr lang="en-US" dirty="0"/>
              <a:t>Determine and asses system behavior and performance</a:t>
            </a:r>
          </a:p>
          <a:p>
            <a:r>
              <a:rPr lang="en-US" dirty="0"/>
              <a:t>Benchmarks proposed by the Transaction Processing Council* (TPC) are most widely known</a:t>
            </a:r>
          </a:p>
          <a:p>
            <a:pPr lvl="1"/>
            <a:r>
              <a:rPr lang="en-US" dirty="0"/>
              <a:t>Performance and efficiency based</a:t>
            </a:r>
          </a:p>
          <a:p>
            <a:r>
              <a:rPr lang="en-US" dirty="0"/>
              <a:t>Quality – correct answers – is more important</a:t>
            </a:r>
          </a:p>
          <a:p>
            <a:pPr lvl="1"/>
            <a:r>
              <a:rPr lang="en-US" dirty="0"/>
              <a:t>Precision, </a:t>
            </a:r>
          </a:p>
          <a:p>
            <a:pPr lvl="1"/>
            <a:r>
              <a:rPr lang="en-US" dirty="0"/>
              <a:t>Recall, and </a:t>
            </a:r>
          </a:p>
          <a:p>
            <a:pPr lvl="1"/>
            <a:r>
              <a:rPr lang="en-US" dirty="0"/>
              <a:t>F-measure</a:t>
            </a:r>
          </a:p>
        </p:txBody>
      </p:sp>
      <p:sp>
        <p:nvSpPr>
          <p:cNvPr id="9" name="Rectangle 8"/>
          <p:cNvSpPr/>
          <p:nvPr/>
        </p:nvSpPr>
        <p:spPr>
          <a:xfrm>
            <a:off x="213656" y="6361889"/>
            <a:ext cx="2229521" cy="369332"/>
          </a:xfrm>
          <a:prstGeom prst="rect">
            <a:avLst/>
          </a:prstGeom>
        </p:spPr>
        <p:txBody>
          <a:bodyPr wrap="none">
            <a:spAutoFit/>
          </a:bodyPr>
          <a:lstStyle/>
          <a:p>
            <a:r>
              <a:rPr lang="en-US" dirty="0"/>
              <a:t>*http://www.tpc.org/</a:t>
            </a:r>
          </a:p>
        </p:txBody>
      </p:sp>
      <p:pic>
        <p:nvPicPr>
          <p:cNvPr id="10" name="Picture 9"/>
          <p:cNvPicPr>
            <a:picLocks noChangeAspect="1"/>
          </p:cNvPicPr>
          <p:nvPr/>
        </p:nvPicPr>
        <p:blipFill>
          <a:blip r:embed="rId3"/>
          <a:stretch>
            <a:fillRect/>
          </a:stretch>
        </p:blipFill>
        <p:spPr>
          <a:xfrm>
            <a:off x="8217583" y="4872277"/>
            <a:ext cx="3772426" cy="1781424"/>
          </a:xfrm>
          <a:prstGeom prst="rect">
            <a:avLst/>
          </a:prstGeom>
        </p:spPr>
      </p:pic>
    </p:spTree>
    <p:extLst>
      <p:ext uri="{BB962C8B-B14F-4D97-AF65-F5344CB8AC3E}">
        <p14:creationId xmlns:p14="http://schemas.microsoft.com/office/powerpoint/2010/main" val="1664184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 Evaluation Criteria</a:t>
            </a:r>
          </a:p>
        </p:txBody>
      </p:sp>
      <p:sp>
        <p:nvSpPr>
          <p:cNvPr id="8" name="Text Placeholder 7"/>
          <p:cNvSpPr>
            <a:spLocks noGrp="1"/>
          </p:cNvSpPr>
          <p:nvPr>
            <p:ph type="body" idx="1"/>
          </p:nvPr>
        </p:nvSpPr>
        <p:spPr/>
        <p:txBody>
          <a:bodyPr/>
          <a:lstStyle/>
          <a:p>
            <a:r>
              <a:rPr lang="en-US" dirty="0"/>
              <a:t>Qualitative</a:t>
            </a:r>
          </a:p>
        </p:txBody>
      </p:sp>
      <p:sp>
        <p:nvSpPr>
          <p:cNvPr id="9" name="Content Placeholder 8"/>
          <p:cNvSpPr>
            <a:spLocks noGrp="1"/>
          </p:cNvSpPr>
          <p:nvPr>
            <p:ph sz="half" idx="2"/>
          </p:nvPr>
        </p:nvSpPr>
        <p:spPr>
          <a:xfrm>
            <a:off x="710119" y="2751138"/>
            <a:ext cx="5294466" cy="3109913"/>
          </a:xfrm>
        </p:spPr>
        <p:txBody>
          <a:bodyPr/>
          <a:lstStyle/>
          <a:p>
            <a:r>
              <a:rPr lang="en-US" dirty="0"/>
              <a:t>Systematic Procedure – reproducible tasks</a:t>
            </a:r>
          </a:p>
          <a:p>
            <a:r>
              <a:rPr lang="en-US" dirty="0"/>
              <a:t>Quality – precise evaluation rules and ontologies</a:t>
            </a:r>
          </a:p>
          <a:p>
            <a:r>
              <a:rPr lang="en-US" dirty="0"/>
              <a:t>Equity – equal treatments of methods/systems</a:t>
            </a:r>
          </a:p>
          <a:p>
            <a:r>
              <a:rPr lang="en-US" dirty="0"/>
              <a:t>Reference Alignment – accuracy and completeness</a:t>
            </a:r>
          </a:p>
          <a:p>
            <a:r>
              <a:rPr lang="en-US" dirty="0"/>
              <a:t>Availability – datasets and reference alignment are always readily available for use by various systems</a:t>
            </a:r>
          </a:p>
        </p:txBody>
      </p:sp>
      <p:sp>
        <p:nvSpPr>
          <p:cNvPr id="10" name="Text Placeholder 9"/>
          <p:cNvSpPr>
            <a:spLocks noGrp="1"/>
          </p:cNvSpPr>
          <p:nvPr>
            <p:ph type="body" sz="quarter" idx="3"/>
          </p:nvPr>
        </p:nvSpPr>
        <p:spPr/>
        <p:txBody>
          <a:bodyPr/>
          <a:lstStyle/>
          <a:p>
            <a:r>
              <a:rPr lang="en-US" dirty="0"/>
              <a:t>Quantitative</a:t>
            </a:r>
          </a:p>
        </p:txBody>
      </p:sp>
      <p:sp>
        <p:nvSpPr>
          <p:cNvPr id="11" name="Content Placeholder 10"/>
          <p:cNvSpPr>
            <a:spLocks noGrp="1"/>
          </p:cNvSpPr>
          <p:nvPr>
            <p:ph sz="quarter" idx="4"/>
          </p:nvPr>
        </p:nvSpPr>
        <p:spPr/>
        <p:txBody>
          <a:bodyPr/>
          <a:lstStyle/>
          <a:p>
            <a:r>
              <a:rPr lang="en-US" dirty="0"/>
              <a:t>Dissemination – how many systems have used this benchmark for evaluation</a:t>
            </a:r>
          </a:p>
          <a:p>
            <a:r>
              <a:rPr lang="en-US" dirty="0"/>
              <a:t>Volume – size of the datasets; whether the benchmark also tests scalability</a:t>
            </a:r>
          </a:p>
          <a:p>
            <a:r>
              <a:rPr lang="en-US" dirty="0"/>
              <a:t>Datasets Variations – types and complexity of the variations that the datasets consider</a:t>
            </a:r>
          </a:p>
        </p:txBody>
      </p:sp>
      <p:pic>
        <p:nvPicPr>
          <p:cNvPr id="14" name="Picture 13"/>
          <p:cNvPicPr>
            <a:picLocks noChangeAspect="1"/>
          </p:cNvPicPr>
          <p:nvPr/>
        </p:nvPicPr>
        <p:blipFill>
          <a:blip r:embed="rId2"/>
          <a:stretch>
            <a:fillRect/>
          </a:stretch>
        </p:blipFill>
        <p:spPr>
          <a:xfrm>
            <a:off x="8784706" y="4764573"/>
            <a:ext cx="3135549" cy="1885026"/>
          </a:xfrm>
          <a:prstGeom prst="rect">
            <a:avLst/>
          </a:prstGeom>
        </p:spPr>
      </p:pic>
    </p:spTree>
    <p:extLst>
      <p:ext uri="{BB962C8B-B14F-4D97-AF65-F5344CB8AC3E}">
        <p14:creationId xmlns:p14="http://schemas.microsoft.com/office/powerpoint/2010/main" val="143522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Synthetic Benchmarks</a:t>
            </a:r>
          </a:p>
        </p:txBody>
      </p:sp>
      <p:sp>
        <p:nvSpPr>
          <p:cNvPr id="9" name="Content Placeholder 8"/>
          <p:cNvSpPr>
            <a:spLocks noGrp="1"/>
          </p:cNvSpPr>
          <p:nvPr>
            <p:ph idx="1"/>
          </p:nvPr>
        </p:nvSpPr>
        <p:spPr>
          <a:xfrm>
            <a:off x="818712" y="2222287"/>
            <a:ext cx="2926437" cy="2018973"/>
          </a:xfrm>
        </p:spPr>
        <p:txBody>
          <a:bodyPr/>
          <a:lstStyle/>
          <a:p>
            <a:r>
              <a:rPr lang="en-US" dirty="0"/>
              <a:t>LOD has 570 datasets as of 2015</a:t>
            </a:r>
          </a:p>
          <a:p>
            <a:r>
              <a:rPr lang="en-US" dirty="0"/>
              <a:t>Billions of triples in some datasets</a:t>
            </a:r>
          </a:p>
        </p:txBody>
      </p:sp>
      <p:pic>
        <p:nvPicPr>
          <p:cNvPr id="7" name="Picture 6"/>
          <p:cNvPicPr>
            <a:picLocks noChangeAspect="1"/>
          </p:cNvPicPr>
          <p:nvPr/>
        </p:nvPicPr>
        <p:blipFill>
          <a:blip r:embed="rId2"/>
          <a:stretch>
            <a:fillRect/>
          </a:stretch>
        </p:blipFill>
        <p:spPr>
          <a:xfrm>
            <a:off x="3899244" y="2065083"/>
            <a:ext cx="8148386" cy="4608092"/>
          </a:xfrm>
          <a:prstGeom prst="rect">
            <a:avLst/>
          </a:prstGeom>
        </p:spPr>
      </p:pic>
      <p:sp>
        <p:nvSpPr>
          <p:cNvPr id="8" name="Arrow: Right 7"/>
          <p:cNvSpPr/>
          <p:nvPr/>
        </p:nvSpPr>
        <p:spPr>
          <a:xfrm>
            <a:off x="3583095" y="3842427"/>
            <a:ext cx="632298" cy="243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385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Benchmarks</a:t>
            </a:r>
          </a:p>
        </p:txBody>
      </p:sp>
      <p:sp>
        <p:nvSpPr>
          <p:cNvPr id="4" name="Content Placeholder 3"/>
          <p:cNvSpPr>
            <a:spLocks noGrp="1"/>
          </p:cNvSpPr>
          <p:nvPr>
            <p:ph idx="1"/>
          </p:nvPr>
        </p:nvSpPr>
        <p:spPr>
          <a:xfrm>
            <a:off x="818712" y="2222287"/>
            <a:ext cx="4667688" cy="3636511"/>
          </a:xfrm>
        </p:spPr>
        <p:txBody>
          <a:bodyPr/>
          <a:lstStyle/>
          <a:p>
            <a:r>
              <a:rPr lang="en-US" dirty="0"/>
              <a:t>The ability to provide a reliable, (semi-) automated error-free reference alignment for real datasets is an open issue for the research community</a:t>
            </a:r>
          </a:p>
        </p:txBody>
      </p:sp>
      <p:pic>
        <p:nvPicPr>
          <p:cNvPr id="3" name="Picture 2"/>
          <p:cNvPicPr>
            <a:picLocks noChangeAspect="1"/>
          </p:cNvPicPr>
          <p:nvPr/>
        </p:nvPicPr>
        <p:blipFill>
          <a:blip r:embed="rId2"/>
          <a:stretch>
            <a:fillRect/>
          </a:stretch>
        </p:blipFill>
        <p:spPr>
          <a:xfrm>
            <a:off x="5745803" y="1963042"/>
            <a:ext cx="6264614" cy="4801086"/>
          </a:xfrm>
          <a:prstGeom prst="rect">
            <a:avLst/>
          </a:prstGeom>
        </p:spPr>
      </p:pic>
    </p:spTree>
    <p:extLst>
      <p:ext uri="{BB962C8B-B14F-4D97-AF65-F5344CB8AC3E}">
        <p14:creationId xmlns:p14="http://schemas.microsoft.com/office/powerpoint/2010/main" val="1656336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6"/>
          </p:nvPr>
        </p:nvSpPr>
        <p:spPr/>
        <p:txBody>
          <a:bodyPr>
            <a:normAutofit/>
          </a:bodyPr>
          <a:lstStyle/>
          <a:p>
            <a:r>
              <a:rPr lang="en-US" dirty="0"/>
              <a:t>Introduction, Initiatives</a:t>
            </a:r>
          </a:p>
          <a:p>
            <a:r>
              <a:rPr lang="en-US" dirty="0"/>
              <a:t>Concepts</a:t>
            </a:r>
          </a:p>
          <a:p>
            <a:r>
              <a:rPr lang="en-US" dirty="0"/>
              <a:t>Matching Techniques</a:t>
            </a:r>
          </a:p>
          <a:p>
            <a:r>
              <a:rPr lang="en-US" dirty="0"/>
              <a:t>Benchmark Design for Instance Matching</a:t>
            </a:r>
          </a:p>
          <a:p>
            <a:r>
              <a:rPr lang="en-US" dirty="0"/>
              <a:t>Work with the City of Chicago</a:t>
            </a:r>
          </a:p>
          <a:p>
            <a:endParaRPr lang="en-US" dirty="0"/>
          </a:p>
        </p:txBody>
      </p:sp>
    </p:spTree>
    <p:extLst>
      <p:ext uri="{BB962C8B-B14F-4D97-AF65-F5344CB8AC3E}">
        <p14:creationId xmlns:p14="http://schemas.microsoft.com/office/powerpoint/2010/main" val="565066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Benchmark Directions</a:t>
            </a:r>
          </a:p>
        </p:txBody>
      </p:sp>
      <p:sp>
        <p:nvSpPr>
          <p:cNvPr id="3" name="Content Placeholder 2"/>
          <p:cNvSpPr>
            <a:spLocks noGrp="1"/>
          </p:cNvSpPr>
          <p:nvPr>
            <p:ph idx="1"/>
          </p:nvPr>
        </p:nvSpPr>
        <p:spPr/>
        <p:txBody>
          <a:bodyPr/>
          <a:lstStyle/>
          <a:p>
            <a:r>
              <a:rPr lang="en-US" dirty="0"/>
              <a:t>Special domain specific data with specific characteristics</a:t>
            </a:r>
          </a:p>
          <a:p>
            <a:pPr lvl="1"/>
            <a:r>
              <a:rPr lang="en-US" dirty="0"/>
              <a:t>Geo-spatial – semantic and topological dimension as wells as information that descries the position, extension and shape and relationship between spatial features</a:t>
            </a:r>
          </a:p>
          <a:p>
            <a:pPr lvl="1"/>
            <a:r>
              <a:rPr lang="en-US" dirty="0"/>
              <a:t>Tempo-spatial data – time perplexes the facts of existence of places and/or names and their meanings</a:t>
            </a:r>
          </a:p>
          <a:p>
            <a:r>
              <a:rPr lang="en-US" dirty="0"/>
              <a:t>Triangular (or transitive) benchmarks that map three (or more) datasets</a:t>
            </a:r>
          </a:p>
          <a:p>
            <a:pPr lvl="1"/>
            <a:r>
              <a:rPr lang="en-US" dirty="0"/>
              <a:t>Instead of just source-to-target mappings</a:t>
            </a:r>
          </a:p>
          <a:p>
            <a:endParaRPr lang="en-US" dirty="0"/>
          </a:p>
        </p:txBody>
      </p:sp>
    </p:spTree>
    <p:extLst>
      <p:ext uri="{BB962C8B-B14F-4D97-AF65-F5344CB8AC3E}">
        <p14:creationId xmlns:p14="http://schemas.microsoft.com/office/powerpoint/2010/main" val="2782846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Work - Agenda</a:t>
            </a:r>
          </a:p>
        </p:txBody>
      </p:sp>
      <p:sp>
        <p:nvSpPr>
          <p:cNvPr id="3" name="Content Placeholder 2"/>
          <p:cNvSpPr>
            <a:spLocks noGrp="1"/>
          </p:cNvSpPr>
          <p:nvPr>
            <p:ph type="body" sz="quarter" idx="16"/>
          </p:nvPr>
        </p:nvSpPr>
        <p:spPr/>
        <p:txBody>
          <a:bodyPr/>
          <a:lstStyle/>
          <a:p>
            <a:r>
              <a:rPr lang="en-US" dirty="0"/>
              <a:t>Business Names Matching with the City of Chicago</a:t>
            </a:r>
          </a:p>
          <a:p>
            <a:r>
              <a:rPr lang="en-US" dirty="0"/>
              <a:t>Similarity Measures</a:t>
            </a:r>
          </a:p>
          <a:p>
            <a:r>
              <a:rPr lang="en-US" dirty="0"/>
              <a:t>Initial Results</a:t>
            </a:r>
          </a:p>
        </p:txBody>
      </p:sp>
    </p:spTree>
    <p:extLst>
      <p:ext uri="{BB962C8B-B14F-4D97-AF65-F5344CB8AC3E}">
        <p14:creationId xmlns:p14="http://schemas.microsoft.com/office/powerpoint/2010/main" val="521616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Business Names Matching for City of Chicago</a:t>
            </a:r>
          </a:p>
        </p:txBody>
      </p:sp>
      <p:sp>
        <p:nvSpPr>
          <p:cNvPr id="20" name="Content Placeholder 19"/>
          <p:cNvSpPr>
            <a:spLocks noGrp="1"/>
          </p:cNvSpPr>
          <p:nvPr>
            <p:ph sz="half" idx="1"/>
          </p:nvPr>
        </p:nvSpPr>
        <p:spPr>
          <a:xfrm>
            <a:off x="818712" y="2222287"/>
            <a:ext cx="6661858" cy="3638763"/>
          </a:xfrm>
        </p:spPr>
        <p:txBody>
          <a:bodyPr/>
          <a:lstStyle/>
          <a:p>
            <a:pPr fontAlgn="base"/>
            <a:r>
              <a:rPr lang="en-US" dirty="0"/>
              <a:t>Create a consolidated picture of a business by integrating data from myriad data sources.</a:t>
            </a:r>
          </a:p>
          <a:p>
            <a:pPr fontAlgn="base"/>
            <a:r>
              <a:rPr lang="en-US" dirty="0"/>
              <a:t>Potential to create the Single Source of Truth by integrating various spoke systems.</a:t>
            </a:r>
          </a:p>
          <a:p>
            <a:pPr fontAlgn="base"/>
            <a:r>
              <a:rPr lang="en-US" dirty="0"/>
              <a:t>Matching based on (ethereal) attributes such as Business Names and Addresses without relying on (identifying) attributes such as License Numbers.</a:t>
            </a:r>
          </a:p>
          <a:p>
            <a:pPr fontAlgn="base"/>
            <a:r>
              <a:rPr lang="en-US" dirty="0"/>
              <a:t>Ability to scale up to new sources with ease.</a:t>
            </a:r>
          </a:p>
        </p:txBody>
      </p:sp>
      <p:grpSp>
        <p:nvGrpSpPr>
          <p:cNvPr id="22" name="Group 21"/>
          <p:cNvGrpSpPr/>
          <p:nvPr/>
        </p:nvGrpSpPr>
        <p:grpSpPr>
          <a:xfrm>
            <a:off x="7998696" y="2118506"/>
            <a:ext cx="3816000" cy="4488700"/>
            <a:chOff x="7998696" y="2118506"/>
            <a:chExt cx="3816000" cy="4488700"/>
          </a:xfrm>
        </p:grpSpPr>
        <p:sp>
          <p:nvSpPr>
            <p:cNvPr id="7" name="Shape 71"/>
            <p:cNvSpPr txBox="1"/>
            <p:nvPr/>
          </p:nvSpPr>
          <p:spPr>
            <a:xfrm>
              <a:off x="7998696" y="6263106"/>
              <a:ext cx="3816000" cy="3441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lgn="ctr">
                <a:spcBef>
                  <a:spcPts val="0"/>
                </a:spcBef>
                <a:buNone/>
              </a:pPr>
              <a:r>
                <a:rPr lang="en" sz="1100">
                  <a:solidFill>
                    <a:srgbClr val="38761D"/>
                  </a:solidFill>
                </a:rPr>
                <a:t>* work in progress    </a:t>
              </a:r>
              <a:r>
                <a:rPr lang="en" sz="1100">
                  <a:solidFill>
                    <a:srgbClr val="BF9000"/>
                  </a:solidFill>
                </a:rPr>
                <a:t>* next in line    </a:t>
              </a:r>
              <a:r>
                <a:rPr lang="en" sz="1100">
                  <a:solidFill>
                    <a:srgbClr val="B45F06"/>
                  </a:solidFill>
                </a:rPr>
                <a:t>* third party sources</a:t>
              </a:r>
            </a:p>
          </p:txBody>
        </p:sp>
        <p:sp>
          <p:nvSpPr>
            <p:cNvPr id="9" name="Shape 73"/>
            <p:cNvSpPr/>
            <p:nvPr/>
          </p:nvSpPr>
          <p:spPr>
            <a:xfrm>
              <a:off x="8153046" y="2118506"/>
              <a:ext cx="3507300" cy="4144500"/>
            </a:xfrm>
            <a:prstGeom prst="foldedCorner">
              <a:avLst>
                <a:gd name="adj" fmla="val 16667"/>
              </a:avLst>
            </a:prstGeom>
            <a:solidFill>
              <a:schemeClr val="accent1">
                <a:lumMod val="50000"/>
              </a:scheme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spcBef>
                  <a:spcPts val="0"/>
                </a:spcBef>
                <a:buNone/>
              </a:pPr>
              <a:endParaRPr/>
            </a:p>
          </p:txBody>
        </p:sp>
        <p:sp>
          <p:nvSpPr>
            <p:cNvPr id="10" name="Shape 74"/>
            <p:cNvSpPr txBox="1"/>
            <p:nvPr/>
          </p:nvSpPr>
          <p:spPr>
            <a:xfrm>
              <a:off x="8282746" y="2220781"/>
              <a:ext cx="2009118" cy="4149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spcBef>
                  <a:spcPts val="0"/>
                </a:spcBef>
                <a:buNone/>
              </a:pPr>
              <a:r>
                <a:rPr lang="en" dirty="0">
                  <a:solidFill>
                    <a:srgbClr val="F3F3F3"/>
                  </a:solidFill>
                </a:rPr>
                <a:t>Acme Corporation</a:t>
              </a:r>
            </a:p>
          </p:txBody>
        </p:sp>
        <p:sp>
          <p:nvSpPr>
            <p:cNvPr id="11" name="Shape 75"/>
            <p:cNvSpPr/>
            <p:nvPr/>
          </p:nvSpPr>
          <p:spPr>
            <a:xfrm>
              <a:off x="8409912" y="2746806"/>
              <a:ext cx="1363176" cy="722466"/>
            </a:xfrm>
            <a:prstGeom prst="flowChartMultidocumen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spcBef>
                  <a:spcPts val="0"/>
                </a:spcBef>
                <a:buNone/>
              </a:pPr>
              <a:r>
                <a:rPr lang="en"/>
                <a:t>Business Licenses</a:t>
              </a:r>
            </a:p>
          </p:txBody>
        </p:sp>
        <p:sp>
          <p:nvSpPr>
            <p:cNvPr id="12" name="Shape 76"/>
            <p:cNvSpPr/>
            <p:nvPr/>
          </p:nvSpPr>
          <p:spPr>
            <a:xfrm>
              <a:off x="10067693" y="2746806"/>
              <a:ext cx="1363175" cy="722466"/>
            </a:xfrm>
            <a:prstGeom prst="flowChartMultidocumen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rtl="0">
                <a:spcBef>
                  <a:spcPts val="0"/>
                </a:spcBef>
                <a:buNone/>
              </a:pPr>
              <a:r>
                <a:rPr lang="en"/>
                <a:t>Food Inspections</a:t>
              </a:r>
            </a:p>
          </p:txBody>
        </p:sp>
        <p:sp>
          <p:nvSpPr>
            <p:cNvPr id="13" name="Shape 77"/>
            <p:cNvSpPr/>
            <p:nvPr/>
          </p:nvSpPr>
          <p:spPr>
            <a:xfrm>
              <a:off x="8382533" y="3683383"/>
              <a:ext cx="1363176" cy="722466"/>
            </a:xfrm>
            <a:prstGeom prst="flowChartMultidocument">
              <a:avLst/>
            </a:prstGeom>
            <a:solidFill>
              <a:srgbClr val="FFD9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rtl="0">
                <a:spcBef>
                  <a:spcPts val="0"/>
                </a:spcBef>
                <a:buNone/>
              </a:pPr>
              <a:r>
                <a:rPr lang="en"/>
                <a:t>Building Permits</a:t>
              </a:r>
            </a:p>
          </p:txBody>
        </p:sp>
        <p:sp>
          <p:nvSpPr>
            <p:cNvPr id="14" name="Shape 78"/>
            <p:cNvSpPr/>
            <p:nvPr/>
          </p:nvSpPr>
          <p:spPr>
            <a:xfrm>
              <a:off x="10040315" y="3683383"/>
              <a:ext cx="1363175" cy="722466"/>
            </a:xfrm>
            <a:prstGeom prst="flowChartMultidocument">
              <a:avLst/>
            </a:prstGeom>
            <a:solidFill>
              <a:srgbClr val="FFD9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rtl="0">
                <a:spcBef>
                  <a:spcPts val="0"/>
                </a:spcBef>
                <a:buNone/>
              </a:pPr>
              <a:r>
                <a:rPr lang="en"/>
                <a:t>Business Owners</a:t>
              </a:r>
            </a:p>
          </p:txBody>
        </p:sp>
        <p:sp>
          <p:nvSpPr>
            <p:cNvPr id="15" name="Shape 79"/>
            <p:cNvSpPr/>
            <p:nvPr/>
          </p:nvSpPr>
          <p:spPr>
            <a:xfrm>
              <a:off x="8382533" y="4984287"/>
              <a:ext cx="1363176" cy="722466"/>
            </a:xfrm>
            <a:prstGeom prst="flowChartMultidocument">
              <a:avLst/>
            </a:prstGeom>
            <a:solidFill>
              <a:srgbClr val="F6B26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rtl="0">
                <a:spcBef>
                  <a:spcPts val="0"/>
                </a:spcBef>
                <a:buNone/>
              </a:pPr>
              <a:r>
                <a:rPr lang="en" sz="1200"/>
                <a:t>Google places / businesses</a:t>
              </a:r>
            </a:p>
          </p:txBody>
        </p:sp>
        <p:sp>
          <p:nvSpPr>
            <p:cNvPr id="16" name="Shape 80"/>
            <p:cNvSpPr/>
            <p:nvPr/>
          </p:nvSpPr>
          <p:spPr>
            <a:xfrm>
              <a:off x="10040315" y="4973250"/>
              <a:ext cx="1363175" cy="722466"/>
            </a:xfrm>
            <a:prstGeom prst="flowChartMultidocument">
              <a:avLst/>
            </a:prstGeom>
            <a:solidFill>
              <a:srgbClr val="F6B26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rtl="0">
                <a:spcBef>
                  <a:spcPts val="0"/>
                </a:spcBef>
                <a:buNone/>
              </a:pPr>
              <a:r>
                <a:rPr lang="en" sz="1200"/>
                <a:t>Yelp ratings &amp; reviews</a:t>
              </a:r>
            </a:p>
          </p:txBody>
        </p:sp>
        <p:sp>
          <p:nvSpPr>
            <p:cNvPr id="17" name="Shape 81"/>
            <p:cNvSpPr txBox="1"/>
            <p:nvPr/>
          </p:nvSpPr>
          <p:spPr>
            <a:xfrm>
              <a:off x="9585521" y="4289881"/>
              <a:ext cx="465300" cy="4149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lgn="ctr">
                <a:spcBef>
                  <a:spcPts val="0"/>
                </a:spcBef>
                <a:buNone/>
              </a:pPr>
              <a:r>
                <a:rPr lang="en">
                  <a:solidFill>
                    <a:srgbClr val="F1C232"/>
                  </a:solidFill>
                </a:rPr>
                <a:t>...</a:t>
              </a:r>
            </a:p>
          </p:txBody>
        </p:sp>
        <p:sp>
          <p:nvSpPr>
            <p:cNvPr id="18" name="Shape 82"/>
            <p:cNvSpPr txBox="1"/>
            <p:nvPr/>
          </p:nvSpPr>
          <p:spPr>
            <a:xfrm>
              <a:off x="9585521" y="5601581"/>
              <a:ext cx="465300" cy="4149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lgn="ctr" rtl="0">
                <a:spcBef>
                  <a:spcPts val="0"/>
                </a:spcBef>
                <a:buNone/>
              </a:pPr>
              <a:r>
                <a:rPr lang="en">
                  <a:solidFill>
                    <a:srgbClr val="E69138"/>
                  </a:solidFill>
                </a:rPr>
                <a:t>...</a:t>
              </a:r>
            </a:p>
          </p:txBody>
        </p:sp>
      </p:grpSp>
    </p:spTree>
    <p:extLst>
      <p:ext uri="{BB962C8B-B14F-4D97-AF65-F5344CB8AC3E}">
        <p14:creationId xmlns:p14="http://schemas.microsoft.com/office/powerpoint/2010/main" val="2285454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104" name="Shape 104"/>
          <p:cNvSpPr txBox="1">
            <a:spLocks noGrp="1"/>
          </p:cNvSpPr>
          <p:nvPr>
            <p:ph type="title"/>
          </p:nvPr>
        </p:nvSpPr>
        <p:spPr>
          <a:prstGeom prst="rect">
            <a:avLst/>
          </a:prstGeom>
        </p:spPr>
        <p:txBody>
          <a:bodyPr vert="horz" lIns="121900" tIns="121900" rIns="121900" bIns="121900" rtlCol="0" anchor="t" anchorCtr="0">
            <a:noAutofit/>
          </a:bodyPr>
          <a:lstStyle/>
          <a:p>
            <a:r>
              <a:rPr lang="en"/>
              <a:t>System Architecture</a:t>
            </a:r>
          </a:p>
        </p:txBody>
      </p:sp>
      <p:grpSp>
        <p:nvGrpSpPr>
          <p:cNvPr id="3" name="Group 2"/>
          <p:cNvGrpSpPr/>
          <p:nvPr/>
        </p:nvGrpSpPr>
        <p:grpSpPr>
          <a:xfrm>
            <a:off x="592767" y="1989429"/>
            <a:ext cx="11127747" cy="4823333"/>
            <a:chOff x="592767" y="1989429"/>
            <a:chExt cx="11127747" cy="4823333"/>
          </a:xfrm>
        </p:grpSpPr>
        <p:sp>
          <p:nvSpPr>
            <p:cNvPr id="98" name="Shape 98"/>
            <p:cNvSpPr/>
            <p:nvPr/>
          </p:nvSpPr>
          <p:spPr>
            <a:xfrm>
              <a:off x="6238067" y="1989429"/>
              <a:ext cx="2357200" cy="4641800"/>
            </a:xfrm>
            <a:prstGeom prst="rect">
              <a:avLst/>
            </a:prstGeom>
            <a:solidFill>
              <a:schemeClr val="accent1">
                <a:lumMod val="75000"/>
              </a:schemeClr>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solidFill>
                  <a:schemeClr val="bg1"/>
                </a:solidFill>
              </a:endParaRPr>
            </a:p>
          </p:txBody>
        </p:sp>
        <p:sp>
          <p:nvSpPr>
            <p:cNvPr id="99" name="Shape 99"/>
            <p:cNvSpPr/>
            <p:nvPr/>
          </p:nvSpPr>
          <p:spPr>
            <a:xfrm>
              <a:off x="8424967" y="4774729"/>
              <a:ext cx="332800" cy="354000"/>
            </a:xfrm>
            <a:prstGeom prst="rightArrow">
              <a:avLst>
                <a:gd name="adj1" fmla="val 50000"/>
                <a:gd name="adj2" fmla="val 50000"/>
              </a:avLst>
            </a:prstGeom>
            <a:solidFill>
              <a:schemeClr val="tx2">
                <a:lumMod val="60000"/>
                <a:lumOff val="40000"/>
              </a:schemeClr>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solidFill>
                  <a:schemeClr val="bg1"/>
                </a:solidFill>
              </a:endParaRPr>
            </a:p>
          </p:txBody>
        </p:sp>
        <p:sp>
          <p:nvSpPr>
            <p:cNvPr id="101" name="Shape 101"/>
            <p:cNvSpPr/>
            <p:nvPr/>
          </p:nvSpPr>
          <p:spPr>
            <a:xfrm>
              <a:off x="592767" y="1998161"/>
              <a:ext cx="5447600" cy="4633067"/>
            </a:xfrm>
            <a:prstGeom prst="rect">
              <a:avLst/>
            </a:prstGeom>
            <a:solidFill>
              <a:schemeClr val="accent1">
                <a:lumMod val="75000"/>
              </a:schemeClr>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solidFill>
                  <a:schemeClr val="bg1"/>
                </a:solidFill>
              </a:endParaRPr>
            </a:p>
          </p:txBody>
        </p:sp>
        <p:sp>
          <p:nvSpPr>
            <p:cNvPr id="102" name="Shape 102"/>
            <p:cNvSpPr/>
            <p:nvPr/>
          </p:nvSpPr>
          <p:spPr>
            <a:xfrm>
              <a:off x="1588933" y="3132162"/>
              <a:ext cx="214000" cy="354000"/>
            </a:xfrm>
            <a:prstGeom prst="downArrow">
              <a:avLst>
                <a:gd name="adj1" fmla="val 50000"/>
                <a:gd name="adj2" fmla="val 50000"/>
              </a:avLst>
            </a:prstGeom>
            <a:solidFill>
              <a:schemeClr val="dk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solidFill>
                  <a:schemeClr val="bg1"/>
                </a:solidFill>
              </a:endParaRPr>
            </a:p>
          </p:txBody>
        </p:sp>
        <p:sp>
          <p:nvSpPr>
            <p:cNvPr id="103" name="Shape 103"/>
            <p:cNvSpPr/>
            <p:nvPr/>
          </p:nvSpPr>
          <p:spPr>
            <a:xfrm>
              <a:off x="2711300" y="4622712"/>
              <a:ext cx="1182800" cy="658000"/>
            </a:xfrm>
            <a:prstGeom prst="rightArrow">
              <a:avLst>
                <a:gd name="adj1" fmla="val 50000"/>
                <a:gd name="adj2" fmla="val 50000"/>
              </a:avLst>
            </a:prstGeom>
            <a:solidFill>
              <a:schemeClr val="tx2">
                <a:lumMod val="60000"/>
                <a:lumOff val="40000"/>
              </a:schemeClr>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en" sz="2000" dirty="0">
                  <a:solidFill>
                    <a:schemeClr val="bg1"/>
                  </a:solidFill>
                </a:rPr>
                <a:t>Stream</a:t>
              </a:r>
            </a:p>
          </p:txBody>
        </p:sp>
        <p:sp>
          <p:nvSpPr>
            <p:cNvPr id="106" name="Shape 106"/>
            <p:cNvSpPr txBox="1"/>
            <p:nvPr/>
          </p:nvSpPr>
          <p:spPr>
            <a:xfrm>
              <a:off x="6001767" y="2481762"/>
              <a:ext cx="41200" cy="41200"/>
            </a:xfrm>
            <a:prstGeom prst="rect">
              <a:avLst/>
            </a:prstGeom>
            <a:noFill/>
            <a:ln>
              <a:noFill/>
            </a:ln>
          </p:spPr>
          <p:txBody>
            <a:bodyPr lIns="121900" tIns="121900" rIns="121900" bIns="121900" anchor="t" anchorCtr="0">
              <a:noAutofit/>
            </a:bodyPr>
            <a:lstStyle/>
            <a:p>
              <a:endParaRPr sz="2400">
                <a:solidFill>
                  <a:schemeClr val="bg1"/>
                </a:solidFill>
              </a:endParaRPr>
            </a:p>
          </p:txBody>
        </p:sp>
        <p:sp>
          <p:nvSpPr>
            <p:cNvPr id="107" name="Shape 107"/>
            <p:cNvSpPr txBox="1"/>
            <p:nvPr/>
          </p:nvSpPr>
          <p:spPr>
            <a:xfrm>
              <a:off x="6457633" y="1998162"/>
              <a:ext cx="1476400" cy="524800"/>
            </a:xfrm>
            <a:prstGeom prst="rect">
              <a:avLst/>
            </a:prstGeom>
            <a:noFill/>
            <a:ln>
              <a:noFill/>
            </a:ln>
          </p:spPr>
          <p:txBody>
            <a:bodyPr lIns="121900" tIns="121900" rIns="121900" bIns="121900" anchor="t" anchorCtr="0">
              <a:noAutofit/>
            </a:bodyPr>
            <a:lstStyle/>
            <a:p>
              <a:r>
                <a:rPr lang="en" sz="2400"/>
                <a:t>Matchers</a:t>
              </a:r>
            </a:p>
          </p:txBody>
        </p:sp>
        <p:sp>
          <p:nvSpPr>
            <p:cNvPr id="108" name="Shape 108"/>
            <p:cNvSpPr/>
            <p:nvPr/>
          </p:nvSpPr>
          <p:spPr>
            <a:xfrm rot="16200000">
              <a:off x="-486200" y="4729596"/>
              <a:ext cx="2915200" cy="4444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en" sz="1600" dirty="0">
                  <a:solidFill>
                    <a:schemeClr val="bg1"/>
                  </a:solidFill>
                </a:rPr>
                <a:t>I Business Model Factory</a:t>
              </a:r>
            </a:p>
          </p:txBody>
        </p:sp>
        <p:sp>
          <p:nvSpPr>
            <p:cNvPr id="109" name="Shape 109"/>
            <p:cNvSpPr/>
            <p:nvPr/>
          </p:nvSpPr>
          <p:spPr>
            <a:xfrm>
              <a:off x="1193600" y="5437662"/>
              <a:ext cx="1539600" cy="971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600">
                  <a:solidFill>
                    <a:schemeClr val="bg1"/>
                  </a:solidFill>
                </a:rPr>
                <a:t>Business Licenses Factory</a:t>
              </a:r>
            </a:p>
          </p:txBody>
        </p:sp>
        <p:sp>
          <p:nvSpPr>
            <p:cNvPr id="110" name="Shape 110"/>
            <p:cNvSpPr/>
            <p:nvPr/>
          </p:nvSpPr>
          <p:spPr>
            <a:xfrm>
              <a:off x="1193600" y="4465929"/>
              <a:ext cx="1539600" cy="971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600">
                  <a:solidFill>
                    <a:schemeClr val="bg1"/>
                  </a:solidFill>
                </a:rPr>
                <a:t>Food Inspections Factory</a:t>
              </a:r>
            </a:p>
          </p:txBody>
        </p:sp>
        <p:sp>
          <p:nvSpPr>
            <p:cNvPr id="111" name="Shape 111"/>
            <p:cNvSpPr/>
            <p:nvPr/>
          </p:nvSpPr>
          <p:spPr>
            <a:xfrm>
              <a:off x="1193600" y="3494196"/>
              <a:ext cx="1539600" cy="971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600">
                  <a:solidFill>
                    <a:schemeClr val="bg1"/>
                  </a:solidFill>
                </a:rPr>
                <a:t>Other Data Model Factories...</a:t>
              </a:r>
            </a:p>
          </p:txBody>
        </p:sp>
        <p:sp>
          <p:nvSpPr>
            <p:cNvPr id="112" name="Shape 112"/>
            <p:cNvSpPr/>
            <p:nvPr/>
          </p:nvSpPr>
          <p:spPr>
            <a:xfrm rot="-5400000">
              <a:off x="2647567" y="4729462"/>
              <a:ext cx="2915200" cy="4444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en" sz="1600">
                  <a:solidFill>
                    <a:schemeClr val="bg1"/>
                  </a:solidFill>
                </a:rPr>
                <a:t>I Business Model</a:t>
              </a:r>
            </a:p>
          </p:txBody>
        </p:sp>
        <p:sp>
          <p:nvSpPr>
            <p:cNvPr id="113" name="Shape 113"/>
            <p:cNvSpPr/>
            <p:nvPr/>
          </p:nvSpPr>
          <p:spPr>
            <a:xfrm>
              <a:off x="4327367" y="5437596"/>
              <a:ext cx="1539600" cy="971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600">
                  <a:solidFill>
                    <a:schemeClr val="bg1"/>
                  </a:solidFill>
                </a:rPr>
                <a:t>Business Licenses</a:t>
              </a:r>
            </a:p>
          </p:txBody>
        </p:sp>
        <p:sp>
          <p:nvSpPr>
            <p:cNvPr id="114" name="Shape 114"/>
            <p:cNvSpPr/>
            <p:nvPr/>
          </p:nvSpPr>
          <p:spPr>
            <a:xfrm>
              <a:off x="4327367" y="4465862"/>
              <a:ext cx="1539600" cy="971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600">
                  <a:solidFill>
                    <a:schemeClr val="bg1"/>
                  </a:solidFill>
                </a:rPr>
                <a:t>Food Inspections</a:t>
              </a:r>
            </a:p>
          </p:txBody>
        </p:sp>
        <p:sp>
          <p:nvSpPr>
            <p:cNvPr id="115" name="Shape 115"/>
            <p:cNvSpPr/>
            <p:nvPr/>
          </p:nvSpPr>
          <p:spPr>
            <a:xfrm>
              <a:off x="4327367" y="3494129"/>
              <a:ext cx="1539600" cy="971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600">
                  <a:solidFill>
                    <a:schemeClr val="bg1"/>
                  </a:solidFill>
                </a:rPr>
                <a:t>Other Data Models...</a:t>
              </a:r>
            </a:p>
          </p:txBody>
        </p:sp>
        <p:sp>
          <p:nvSpPr>
            <p:cNvPr id="116" name="Shape 116"/>
            <p:cNvSpPr/>
            <p:nvPr/>
          </p:nvSpPr>
          <p:spPr>
            <a:xfrm>
              <a:off x="749197" y="2086629"/>
              <a:ext cx="1983960" cy="1144296"/>
            </a:xfrm>
            <a:prstGeom prst="flowChartMultidocument">
              <a:avLst/>
            </a:prstGeom>
            <a:solidFill>
              <a:schemeClr val="accent4">
                <a:lumMod val="75000"/>
              </a:schemeClr>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600">
                  <a:solidFill>
                    <a:schemeClr val="bg1"/>
                  </a:solidFill>
                </a:rPr>
                <a:t>Text, XML, OWL, SQL</a:t>
              </a:r>
            </a:p>
          </p:txBody>
        </p:sp>
        <p:sp>
          <p:nvSpPr>
            <p:cNvPr id="117" name="Shape 117"/>
            <p:cNvSpPr txBox="1"/>
            <p:nvPr/>
          </p:nvSpPr>
          <p:spPr>
            <a:xfrm>
              <a:off x="4195767" y="1989429"/>
              <a:ext cx="1671200" cy="524800"/>
            </a:xfrm>
            <a:prstGeom prst="rect">
              <a:avLst/>
            </a:prstGeom>
            <a:noFill/>
            <a:ln>
              <a:noFill/>
            </a:ln>
          </p:spPr>
          <p:txBody>
            <a:bodyPr lIns="121900" tIns="121900" rIns="121900" bIns="121900" anchor="t" anchorCtr="0">
              <a:noAutofit/>
            </a:bodyPr>
            <a:lstStyle/>
            <a:p>
              <a:r>
                <a:rPr lang="en" sz="2400" dirty="0"/>
                <a:t>Data Models</a:t>
              </a:r>
            </a:p>
          </p:txBody>
        </p:sp>
        <p:sp>
          <p:nvSpPr>
            <p:cNvPr id="118" name="Shape 118"/>
            <p:cNvSpPr/>
            <p:nvPr/>
          </p:nvSpPr>
          <p:spPr>
            <a:xfrm rot="-5400000">
              <a:off x="5222233" y="4729462"/>
              <a:ext cx="2915200" cy="4444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en" sz="1600">
                  <a:solidFill>
                    <a:schemeClr val="bg1"/>
                  </a:solidFill>
                </a:rPr>
                <a:t>I Matcher / Similarity</a:t>
              </a:r>
            </a:p>
          </p:txBody>
        </p:sp>
        <p:sp>
          <p:nvSpPr>
            <p:cNvPr id="119" name="Shape 119"/>
            <p:cNvSpPr/>
            <p:nvPr/>
          </p:nvSpPr>
          <p:spPr>
            <a:xfrm>
              <a:off x="6902033" y="5429562"/>
              <a:ext cx="1539600" cy="971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600">
                  <a:solidFill>
                    <a:schemeClr val="bg1"/>
                  </a:solidFill>
                </a:rPr>
                <a:t>Business Name(s) similarity</a:t>
              </a:r>
            </a:p>
          </p:txBody>
        </p:sp>
        <p:sp>
          <p:nvSpPr>
            <p:cNvPr id="120" name="Shape 120"/>
            <p:cNvSpPr/>
            <p:nvPr/>
          </p:nvSpPr>
          <p:spPr>
            <a:xfrm>
              <a:off x="6902033" y="4465862"/>
              <a:ext cx="1539600" cy="971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600">
                  <a:solidFill>
                    <a:schemeClr val="bg1"/>
                  </a:solidFill>
                </a:rPr>
                <a:t>Address similarity</a:t>
              </a:r>
            </a:p>
          </p:txBody>
        </p:sp>
        <p:sp>
          <p:nvSpPr>
            <p:cNvPr id="121" name="Shape 121"/>
            <p:cNvSpPr/>
            <p:nvPr/>
          </p:nvSpPr>
          <p:spPr>
            <a:xfrm>
              <a:off x="6902033" y="3494129"/>
              <a:ext cx="1539600" cy="971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600">
                  <a:solidFill>
                    <a:schemeClr val="bg1"/>
                  </a:solidFill>
                </a:rPr>
                <a:t>Other similarity vectors</a:t>
              </a:r>
            </a:p>
          </p:txBody>
        </p:sp>
        <p:grpSp>
          <p:nvGrpSpPr>
            <p:cNvPr id="2" name="Group 1"/>
            <p:cNvGrpSpPr/>
            <p:nvPr/>
          </p:nvGrpSpPr>
          <p:grpSpPr>
            <a:xfrm>
              <a:off x="8757793" y="3486045"/>
              <a:ext cx="2962721" cy="3145251"/>
              <a:chOff x="8757793" y="3194216"/>
              <a:chExt cx="2962721" cy="3145251"/>
            </a:xfrm>
          </p:grpSpPr>
          <p:sp>
            <p:nvSpPr>
              <p:cNvPr id="100" name="Shape 100"/>
              <p:cNvSpPr/>
              <p:nvPr/>
            </p:nvSpPr>
            <p:spPr>
              <a:xfrm>
                <a:off x="8891533" y="3317867"/>
                <a:ext cx="2790800" cy="3021600"/>
              </a:xfrm>
              <a:prstGeom prst="foldedCorner">
                <a:avLst>
                  <a:gd name="adj" fmla="val 16667"/>
                </a:avLst>
              </a:prstGeom>
              <a:solidFill>
                <a:schemeClr val="accent1">
                  <a:lumMod val="75000"/>
                </a:schemeClr>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solidFill>
                    <a:schemeClr val="bg1"/>
                  </a:solidFill>
                </a:endParaRPr>
              </a:p>
            </p:txBody>
          </p:sp>
          <p:sp>
            <p:nvSpPr>
              <p:cNvPr id="123" name="Shape 123"/>
              <p:cNvSpPr/>
              <p:nvPr/>
            </p:nvSpPr>
            <p:spPr>
              <a:xfrm>
                <a:off x="8757793" y="3194216"/>
                <a:ext cx="2818933" cy="3056429"/>
              </a:xfrm>
              <a:prstGeom prst="foldedCorner">
                <a:avLst>
                  <a:gd name="adj" fmla="val 16667"/>
                </a:avLst>
              </a:prstGeom>
              <a:solidFill>
                <a:schemeClr val="accent1">
                  <a:lumMod val="50000"/>
                </a:schemeClr>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067">
                  <a:solidFill>
                    <a:schemeClr val="bg1"/>
                  </a:solidFill>
                </a:endParaRPr>
              </a:p>
            </p:txBody>
          </p:sp>
          <p:sp>
            <p:nvSpPr>
              <p:cNvPr id="124" name="Shape 124"/>
              <p:cNvSpPr txBox="1"/>
              <p:nvPr/>
            </p:nvSpPr>
            <p:spPr>
              <a:xfrm>
                <a:off x="8862037" y="3269640"/>
                <a:ext cx="2858477" cy="305975"/>
              </a:xfrm>
              <a:prstGeom prst="rect">
                <a:avLst/>
              </a:prstGeom>
              <a:noFill/>
              <a:ln>
                <a:noFill/>
              </a:ln>
            </p:spPr>
            <p:txBody>
              <a:bodyPr lIns="121900" tIns="121900" rIns="121900" bIns="121900" anchor="t" anchorCtr="0">
                <a:noAutofit/>
              </a:bodyPr>
              <a:lstStyle/>
              <a:p>
                <a:r>
                  <a:rPr lang="en" sz="1067" dirty="0"/>
                  <a:t>Acme Corporation</a:t>
                </a:r>
              </a:p>
            </p:txBody>
          </p:sp>
          <p:sp>
            <p:nvSpPr>
              <p:cNvPr id="125" name="Shape 125"/>
              <p:cNvSpPr/>
              <p:nvPr/>
            </p:nvSpPr>
            <p:spPr>
              <a:xfrm>
                <a:off x="8964245" y="3657566"/>
                <a:ext cx="1095630" cy="532794"/>
              </a:xfrm>
              <a:prstGeom prst="flowChartMultidocument">
                <a:avLst/>
              </a:prstGeom>
              <a:solidFill>
                <a:srgbClr val="93C47D"/>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067" dirty="0">
                    <a:solidFill>
                      <a:schemeClr val="bg1"/>
                    </a:solidFill>
                  </a:rPr>
                  <a:t>Business Licenses</a:t>
                </a:r>
              </a:p>
            </p:txBody>
          </p:sp>
          <p:sp>
            <p:nvSpPr>
              <p:cNvPr id="126" name="Shape 126"/>
              <p:cNvSpPr/>
              <p:nvPr/>
            </p:nvSpPr>
            <p:spPr>
              <a:xfrm>
                <a:off x="10296658" y="3657566"/>
                <a:ext cx="1095629" cy="532794"/>
              </a:xfrm>
              <a:prstGeom prst="flowChartMultidocument">
                <a:avLst/>
              </a:prstGeom>
              <a:solidFill>
                <a:srgbClr val="93C47D"/>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067">
                    <a:solidFill>
                      <a:schemeClr val="bg1"/>
                    </a:solidFill>
                  </a:rPr>
                  <a:t>Food Inspections</a:t>
                </a:r>
              </a:p>
            </p:txBody>
          </p:sp>
          <p:sp>
            <p:nvSpPr>
              <p:cNvPr id="127" name="Shape 127"/>
              <p:cNvSpPr/>
              <p:nvPr/>
            </p:nvSpPr>
            <p:spPr>
              <a:xfrm>
                <a:off x="8942239" y="4348260"/>
                <a:ext cx="1095630" cy="532794"/>
              </a:xfrm>
              <a:prstGeom prst="flowChartMultidocument">
                <a:avLst/>
              </a:prstGeom>
              <a:solidFill>
                <a:srgbClr val="FFD966"/>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067">
                    <a:solidFill>
                      <a:schemeClr val="bg1"/>
                    </a:solidFill>
                  </a:rPr>
                  <a:t>Building Permits</a:t>
                </a:r>
              </a:p>
            </p:txBody>
          </p:sp>
          <p:sp>
            <p:nvSpPr>
              <p:cNvPr id="128" name="Shape 128"/>
              <p:cNvSpPr/>
              <p:nvPr/>
            </p:nvSpPr>
            <p:spPr>
              <a:xfrm>
                <a:off x="10274654" y="4348260"/>
                <a:ext cx="1095629" cy="532794"/>
              </a:xfrm>
              <a:prstGeom prst="flowChartMultidocument">
                <a:avLst/>
              </a:prstGeom>
              <a:solidFill>
                <a:srgbClr val="FFD966"/>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067">
                    <a:solidFill>
                      <a:schemeClr val="bg1"/>
                    </a:solidFill>
                  </a:rPr>
                  <a:t>Business Owners</a:t>
                </a:r>
              </a:p>
            </p:txBody>
          </p:sp>
          <p:sp>
            <p:nvSpPr>
              <p:cNvPr id="129" name="Shape 129"/>
              <p:cNvSpPr/>
              <p:nvPr/>
            </p:nvSpPr>
            <p:spPr>
              <a:xfrm>
                <a:off x="8942239" y="5307633"/>
                <a:ext cx="1095630" cy="532794"/>
              </a:xfrm>
              <a:prstGeom prst="flowChartMultidocument">
                <a:avLst/>
              </a:prstGeom>
              <a:solidFill>
                <a:srgbClr val="F6B26B"/>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067">
                    <a:solidFill>
                      <a:schemeClr val="bg1"/>
                    </a:solidFill>
                  </a:rPr>
                  <a:t>Google places</a:t>
                </a:r>
              </a:p>
            </p:txBody>
          </p:sp>
          <p:sp>
            <p:nvSpPr>
              <p:cNvPr id="130" name="Shape 130"/>
              <p:cNvSpPr/>
              <p:nvPr/>
            </p:nvSpPr>
            <p:spPr>
              <a:xfrm>
                <a:off x="10274654" y="5307633"/>
                <a:ext cx="1095629" cy="532794"/>
              </a:xfrm>
              <a:prstGeom prst="flowChartMultidocument">
                <a:avLst/>
              </a:prstGeom>
              <a:solidFill>
                <a:srgbClr val="F6B26B"/>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 sz="1067">
                    <a:solidFill>
                      <a:schemeClr val="bg1"/>
                    </a:solidFill>
                  </a:rPr>
                  <a:t>Yelp ratings &amp; reviews</a:t>
                </a:r>
              </a:p>
            </p:txBody>
          </p:sp>
          <p:sp>
            <p:nvSpPr>
              <p:cNvPr id="131" name="Shape 131"/>
              <p:cNvSpPr txBox="1"/>
              <p:nvPr/>
            </p:nvSpPr>
            <p:spPr>
              <a:xfrm>
                <a:off x="9909121" y="4795532"/>
                <a:ext cx="373977" cy="305975"/>
              </a:xfrm>
              <a:prstGeom prst="rect">
                <a:avLst/>
              </a:prstGeom>
              <a:noFill/>
              <a:ln>
                <a:noFill/>
              </a:ln>
            </p:spPr>
            <p:txBody>
              <a:bodyPr lIns="121900" tIns="121900" rIns="121900" bIns="121900" anchor="t" anchorCtr="0">
                <a:noAutofit/>
              </a:bodyPr>
              <a:lstStyle/>
              <a:p>
                <a:pPr algn="ctr"/>
                <a:r>
                  <a:rPr lang="en" sz="1067" dirty="0"/>
                  <a:t>...</a:t>
                </a:r>
              </a:p>
            </p:txBody>
          </p:sp>
          <p:sp>
            <p:nvSpPr>
              <p:cNvPr id="132" name="Shape 132"/>
              <p:cNvSpPr txBox="1"/>
              <p:nvPr/>
            </p:nvSpPr>
            <p:spPr>
              <a:xfrm>
                <a:off x="9909121" y="5762866"/>
                <a:ext cx="373977" cy="305975"/>
              </a:xfrm>
              <a:prstGeom prst="rect">
                <a:avLst/>
              </a:prstGeom>
              <a:noFill/>
              <a:ln>
                <a:noFill/>
              </a:ln>
            </p:spPr>
            <p:txBody>
              <a:bodyPr lIns="121900" tIns="121900" rIns="121900" bIns="121900" anchor="t" anchorCtr="0">
                <a:noAutofit/>
              </a:bodyPr>
              <a:lstStyle/>
              <a:p>
                <a:pPr algn="ctr"/>
                <a:r>
                  <a:rPr lang="en" sz="1067"/>
                  <a:t>...</a:t>
                </a:r>
              </a:p>
            </p:txBody>
          </p:sp>
        </p:grpSp>
        <p:sp>
          <p:nvSpPr>
            <p:cNvPr id="133" name="Shape 133"/>
            <p:cNvSpPr/>
            <p:nvPr/>
          </p:nvSpPr>
          <p:spPr>
            <a:xfrm>
              <a:off x="5866967" y="4010329"/>
              <a:ext cx="585200" cy="354000"/>
            </a:xfrm>
            <a:prstGeom prst="rightArrow">
              <a:avLst>
                <a:gd name="adj1" fmla="val 50000"/>
                <a:gd name="adj2" fmla="val 50000"/>
              </a:avLst>
            </a:prstGeom>
            <a:solidFill>
              <a:schemeClr val="tx2">
                <a:lumMod val="60000"/>
                <a:lumOff val="40000"/>
              </a:schemeClr>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solidFill>
                  <a:schemeClr val="bg1"/>
                </a:solidFill>
              </a:endParaRPr>
            </a:p>
          </p:txBody>
        </p:sp>
        <p:sp>
          <p:nvSpPr>
            <p:cNvPr id="134" name="Shape 134"/>
            <p:cNvSpPr/>
            <p:nvPr/>
          </p:nvSpPr>
          <p:spPr>
            <a:xfrm>
              <a:off x="5866933" y="4837262"/>
              <a:ext cx="585200" cy="354000"/>
            </a:xfrm>
            <a:prstGeom prst="rightArrow">
              <a:avLst>
                <a:gd name="adj1" fmla="val 50000"/>
                <a:gd name="adj2" fmla="val 50000"/>
              </a:avLst>
            </a:prstGeom>
            <a:solidFill>
              <a:schemeClr val="tx2">
                <a:lumMod val="60000"/>
                <a:lumOff val="40000"/>
              </a:schemeClr>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solidFill>
                  <a:schemeClr val="bg1"/>
                </a:solidFill>
              </a:endParaRPr>
            </a:p>
          </p:txBody>
        </p:sp>
        <p:sp>
          <p:nvSpPr>
            <p:cNvPr id="135" name="Shape 135"/>
            <p:cNvSpPr/>
            <p:nvPr/>
          </p:nvSpPr>
          <p:spPr>
            <a:xfrm>
              <a:off x="5866933" y="5738362"/>
              <a:ext cx="585200" cy="354000"/>
            </a:xfrm>
            <a:prstGeom prst="rightArrow">
              <a:avLst>
                <a:gd name="adj1" fmla="val 50000"/>
                <a:gd name="adj2" fmla="val 50000"/>
              </a:avLst>
            </a:prstGeom>
            <a:solidFill>
              <a:schemeClr val="tx2">
                <a:lumMod val="60000"/>
                <a:lumOff val="40000"/>
              </a:schemeClr>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solidFill>
                  <a:schemeClr val="bg1"/>
                </a:solidFill>
              </a:endParaRPr>
            </a:p>
          </p:txBody>
        </p:sp>
        <p:sp>
          <p:nvSpPr>
            <p:cNvPr id="136" name="Shape 136"/>
            <p:cNvSpPr/>
            <p:nvPr/>
          </p:nvSpPr>
          <p:spPr>
            <a:xfrm>
              <a:off x="4732900" y="6401162"/>
              <a:ext cx="485600" cy="411600"/>
            </a:xfrm>
            <a:prstGeom prst="curvedUpArrow">
              <a:avLst>
                <a:gd name="adj1" fmla="val 25000"/>
                <a:gd name="adj2" fmla="val 50000"/>
                <a:gd name="adj3" fmla="val 25000"/>
              </a:avLst>
            </a:prstGeom>
            <a:solidFill>
              <a:srgbClr val="B6D7A8"/>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solidFill>
                  <a:schemeClr val="bg1"/>
                </a:solidFill>
              </a:endParaRPr>
            </a:p>
          </p:txBody>
        </p:sp>
        <p:sp>
          <p:nvSpPr>
            <p:cNvPr id="137" name="Shape 137"/>
            <p:cNvSpPr/>
            <p:nvPr/>
          </p:nvSpPr>
          <p:spPr>
            <a:xfrm>
              <a:off x="4873867" y="5346829"/>
              <a:ext cx="188400" cy="246800"/>
            </a:xfrm>
            <a:prstGeom prst="downArrow">
              <a:avLst>
                <a:gd name="adj1" fmla="val 50000"/>
                <a:gd name="adj2" fmla="val 50000"/>
              </a:avLst>
            </a:prstGeom>
            <a:solidFill>
              <a:srgbClr val="B6D7A8"/>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solidFill>
                  <a:schemeClr val="bg1"/>
                </a:solidFill>
              </a:endParaRPr>
            </a:p>
          </p:txBody>
        </p:sp>
        <p:sp>
          <p:nvSpPr>
            <p:cNvPr id="138" name="Shape 138"/>
            <p:cNvSpPr/>
            <p:nvPr/>
          </p:nvSpPr>
          <p:spPr>
            <a:xfrm>
              <a:off x="2733200" y="5586362"/>
              <a:ext cx="1149600" cy="658000"/>
            </a:xfrm>
            <a:prstGeom prst="rightArrow">
              <a:avLst>
                <a:gd name="adj1" fmla="val 50000"/>
                <a:gd name="adj2" fmla="val 50000"/>
              </a:avLst>
            </a:prstGeom>
            <a:solidFill>
              <a:schemeClr val="tx2">
                <a:lumMod val="60000"/>
                <a:lumOff val="40000"/>
              </a:schemeClr>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en" sz="2000" dirty="0">
                  <a:solidFill>
                    <a:schemeClr val="bg1"/>
                  </a:solidFill>
                </a:rPr>
                <a:t>Load</a:t>
              </a:r>
              <a:endParaRPr lang="en" sz="2400" dirty="0">
                <a:solidFill>
                  <a:schemeClr val="bg1"/>
                </a:solidFill>
              </a:endParaRPr>
            </a:p>
          </p:txBody>
        </p:sp>
      </p:grpSp>
    </p:spTree>
    <p:extLst>
      <p:ext uri="{BB962C8B-B14F-4D97-AF65-F5344CB8AC3E}">
        <p14:creationId xmlns:p14="http://schemas.microsoft.com/office/powerpoint/2010/main" val="50895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prstGeom prst="rect">
            <a:avLst/>
          </a:prstGeom>
        </p:spPr>
        <p:txBody>
          <a:bodyPr vert="horz" lIns="121900" tIns="121900" rIns="121900" bIns="121900" rtlCol="0" anchor="t" anchorCtr="0">
            <a:noAutofit/>
          </a:bodyPr>
          <a:lstStyle/>
          <a:p>
            <a:r>
              <a:rPr lang="en"/>
              <a:t>Similarity Measures</a:t>
            </a:r>
          </a:p>
        </p:txBody>
      </p:sp>
      <p:sp>
        <p:nvSpPr>
          <p:cNvPr id="165" name="Shape 165"/>
          <p:cNvSpPr txBox="1">
            <a:spLocks noGrp="1"/>
          </p:cNvSpPr>
          <p:nvPr>
            <p:ph idx="1"/>
          </p:nvPr>
        </p:nvSpPr>
        <p:spPr>
          <a:prstGeom prst="rect">
            <a:avLst/>
          </a:prstGeom>
        </p:spPr>
        <p:txBody>
          <a:bodyPr vert="horz" lIns="121900" tIns="121900" rIns="121900" bIns="121900" rtlCol="0" anchor="t" anchorCtr="0">
            <a:noAutofit/>
          </a:bodyPr>
          <a:lstStyle/>
          <a:p>
            <a:pPr>
              <a:buNone/>
            </a:pPr>
            <a:r>
              <a:rPr lang="en" dirty="0"/>
              <a:t>The following similarity measures are calculated for Legal and DBA Names from the two data sets:</a:t>
            </a:r>
          </a:p>
          <a:p>
            <a:pPr marL="609585" indent="-304792"/>
            <a:r>
              <a:rPr lang="en" dirty="0"/>
              <a:t>String.equals</a:t>
            </a:r>
          </a:p>
          <a:p>
            <a:pPr marL="609585" indent="-304792"/>
            <a:r>
              <a:rPr lang="en" dirty="0"/>
              <a:t>aml.ISub.similarity on the original legal and dba names</a:t>
            </a:r>
          </a:p>
          <a:p>
            <a:pPr marL="1219170" lvl="1" indent="-304792"/>
            <a:r>
              <a:rPr lang="en" dirty="0"/>
              <a:t>similar to the Levenshtein distance. This method is based on the length of common substrings</a:t>
            </a:r>
          </a:p>
          <a:p>
            <a:pPr marL="609585" indent="-304792"/>
            <a:r>
              <a:rPr lang="en" dirty="0"/>
              <a:t>ISub similarity on 'cleaned' versions (remove all special characters) from names</a:t>
            </a:r>
          </a:p>
          <a:p>
            <a:pPr marL="609585" indent="-304792"/>
            <a:r>
              <a:rPr lang="en" dirty="0"/>
              <a:t>aml.weighted Jaccard, where words are weighted by length</a:t>
            </a:r>
          </a:p>
          <a:p>
            <a:pPr marL="1219170" lvl="1" indent="-304792"/>
            <a:r>
              <a:rPr lang="en" dirty="0"/>
              <a:t>measure of the overlap that two strings A and B share with their component word parts</a:t>
            </a:r>
          </a:p>
          <a:p>
            <a:pPr marL="609585" indent="-304792"/>
            <a:r>
              <a:rPr lang="en" dirty="0"/>
              <a:t>Stop words elimination is implemented, but not used</a:t>
            </a:r>
          </a:p>
          <a:p>
            <a:pPr marL="609585" indent="-304792"/>
            <a:r>
              <a:rPr lang="en" dirty="0"/>
              <a:t>Acronym comparison is implemented, but not used due to too many false positives</a:t>
            </a:r>
          </a:p>
          <a:p>
            <a:pPr>
              <a:buNone/>
            </a:pPr>
            <a:r>
              <a:rPr lang="en" dirty="0"/>
              <a:t>Final similarity value = max value of these measures</a:t>
            </a:r>
          </a:p>
        </p:txBody>
      </p:sp>
    </p:spTree>
    <p:extLst>
      <p:ext uri="{BB962C8B-B14F-4D97-AF65-F5344CB8AC3E}">
        <p14:creationId xmlns:p14="http://schemas.microsoft.com/office/powerpoint/2010/main" val="2382050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prstGeom prst="rect">
            <a:avLst/>
          </a:prstGeom>
        </p:spPr>
        <p:txBody>
          <a:bodyPr vert="horz" lIns="121900" tIns="121900" rIns="121900" bIns="121900" rtlCol="0" anchor="t" anchorCtr="0">
            <a:noAutofit/>
          </a:bodyPr>
          <a:lstStyle/>
          <a:p>
            <a:r>
              <a:rPr lang="en-US" dirty="0"/>
              <a:t>Initial Results (1 of 2): </a:t>
            </a:r>
            <a:r>
              <a:rPr lang="en" dirty="0"/>
              <a:t>Name + Address Matching</a:t>
            </a:r>
          </a:p>
        </p:txBody>
      </p:sp>
      <p:sp>
        <p:nvSpPr>
          <p:cNvPr id="151" name="Shape 151"/>
          <p:cNvSpPr txBox="1">
            <a:spLocks noGrp="1"/>
          </p:cNvSpPr>
          <p:nvPr>
            <p:ph idx="1"/>
          </p:nvPr>
        </p:nvSpPr>
        <p:spPr>
          <a:xfrm>
            <a:off x="818712" y="2222287"/>
            <a:ext cx="10554574" cy="4509253"/>
          </a:xfrm>
          <a:prstGeom prst="rect">
            <a:avLst/>
          </a:prstGeom>
        </p:spPr>
        <p:txBody>
          <a:bodyPr vert="horz" lIns="121900" tIns="121900" rIns="121900" bIns="121900" rtlCol="0" anchor="t" anchorCtr="0">
            <a:normAutofit/>
          </a:bodyPr>
          <a:lstStyle/>
          <a:p>
            <a:pPr>
              <a:spcBef>
                <a:spcPts val="1333"/>
              </a:spcBef>
              <a:spcAft>
                <a:spcPts val="0"/>
              </a:spcAft>
              <a:buClr>
                <a:schemeClr val="dk1"/>
              </a:buClr>
              <a:buSzPct val="100000"/>
              <a:buNone/>
            </a:pPr>
            <a:r>
              <a:rPr lang="en" sz="1600" dirty="0">
                <a:sym typeface="Verdana"/>
              </a:rPr>
              <a:t>	FoodInspection(InspectionID=1953735, LegalName=DUNKIN DONUTS, DoingBusinessAsName=DUNKIN DONUTS/BASKIN  ROBBINS, Address=9100 S COMMERCIAL AVE , City=CHICAGO, State=IL, Zip=60617), </a:t>
            </a:r>
          </a:p>
          <a:p>
            <a:pPr marL="609585" indent="-397923">
              <a:spcBef>
                <a:spcPts val="1333"/>
              </a:spcBef>
              <a:spcAft>
                <a:spcPts val="0"/>
              </a:spcAft>
              <a:buClr>
                <a:srgbClr val="222222"/>
              </a:buClr>
              <a:buSzPct val="100000"/>
              <a:buFont typeface="Arial"/>
            </a:pPr>
            <a:r>
              <a:rPr lang="en" sz="1600" dirty="0">
                <a:sym typeface="Verdana"/>
              </a:rPr>
              <a:t>BusinessLicense(Id=2109876-20130916, LicenseId=2276758, LegalName=Gunatit Inc, DoingBusinessAsName=DUNKIN DONUT, Address=9100 S COMMERCIAL AVE 1, City=CHICAGO, State=IL, ZipCode=60617), NameSimilarity=0.976, AddressSimilarity=0.986, CityStateZipSimilarity=true)</a:t>
            </a:r>
          </a:p>
          <a:p>
            <a:pPr marL="609585" indent="-397923">
              <a:spcBef>
                <a:spcPts val="1333"/>
              </a:spcBef>
              <a:spcAft>
                <a:spcPts val="0"/>
              </a:spcAft>
              <a:buClr>
                <a:srgbClr val="222222"/>
              </a:buClr>
              <a:buSzPct val="100000"/>
              <a:buFont typeface="Arial"/>
            </a:pPr>
            <a:r>
              <a:rPr lang="en" sz="1600" dirty="0">
                <a:sym typeface="Verdana"/>
              </a:rPr>
              <a:t>BusinessLicense(Id=2109876-20110822, LicenseId=2109876, LegalName=Gunatit Inc, DoingBusinessAsName=DUNKIN DONUT, Address=9100 S COMMERCIAL AVE 1, City=CHICAGO, State=IL, ZipCode=60617), NameSimilarity=0.976, AddressSimilarity=0.986, CityStateZipSimilarity=true)</a:t>
            </a:r>
          </a:p>
          <a:p>
            <a:pPr marL="609585" indent="-397923">
              <a:spcBef>
                <a:spcPts val="1333"/>
              </a:spcBef>
              <a:spcAft>
                <a:spcPts val="0"/>
              </a:spcAft>
              <a:buClr>
                <a:srgbClr val="222222"/>
              </a:buClr>
              <a:buSzPct val="100000"/>
              <a:buFont typeface="Arial"/>
            </a:pPr>
            <a:r>
              <a:rPr lang="en" sz="1600" dirty="0">
                <a:sym typeface="Verdana"/>
              </a:rPr>
              <a:t>BusinessLicense(Id=2109876-20150916, LicenseId=2416718, LegalName=Gunatit Inc, DoingBusinessAsName=DUNKIN DONUT, Address=9100 S COMMERCIAL AVE 1, City=CHICAGO, State=IL, ZipCode=60617), NameSimilarity=0.976, AddressSimilarity=0.986, CityStateZipSimilarity=true)</a:t>
            </a:r>
          </a:p>
          <a:p>
            <a:pPr marL="609585" indent="-397923">
              <a:spcBef>
                <a:spcPts val="1333"/>
              </a:spcBef>
              <a:spcAft>
                <a:spcPts val="0"/>
              </a:spcAft>
              <a:buClr>
                <a:srgbClr val="222222"/>
              </a:buClr>
              <a:buSzPct val="100000"/>
              <a:buFont typeface="Verdana"/>
            </a:pPr>
            <a:r>
              <a:rPr lang="en" sz="1600" dirty="0">
                <a:sym typeface="Verdana"/>
              </a:rPr>
              <a:t>...</a:t>
            </a:r>
          </a:p>
        </p:txBody>
      </p:sp>
    </p:spTree>
    <p:extLst>
      <p:ext uri="{BB962C8B-B14F-4D97-AF65-F5344CB8AC3E}">
        <p14:creationId xmlns:p14="http://schemas.microsoft.com/office/powerpoint/2010/main" val="416032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prstGeom prst="rect">
            <a:avLst/>
          </a:prstGeom>
        </p:spPr>
        <p:txBody>
          <a:bodyPr vert="horz" lIns="121900" tIns="121900" rIns="121900" bIns="121900" rtlCol="0" anchor="t" anchorCtr="0">
            <a:noAutofit/>
          </a:bodyPr>
          <a:lstStyle/>
          <a:p>
            <a:r>
              <a:rPr lang="en-US" dirty="0"/>
              <a:t>Initial Results (2 of 2): </a:t>
            </a:r>
            <a:r>
              <a:rPr lang="en" dirty="0"/>
              <a:t>Name + Address Matching</a:t>
            </a:r>
          </a:p>
        </p:txBody>
      </p:sp>
      <p:sp>
        <p:nvSpPr>
          <p:cNvPr id="158" name="Shape 158"/>
          <p:cNvSpPr txBox="1">
            <a:spLocks noGrp="1"/>
          </p:cNvSpPr>
          <p:nvPr>
            <p:ph idx="1"/>
          </p:nvPr>
        </p:nvSpPr>
        <p:spPr>
          <a:xfrm>
            <a:off x="818712" y="2222287"/>
            <a:ext cx="10554574" cy="4567619"/>
          </a:xfrm>
          <a:prstGeom prst="rect">
            <a:avLst/>
          </a:prstGeom>
        </p:spPr>
        <p:txBody>
          <a:bodyPr vert="horz" lIns="121900" tIns="121900" rIns="121900" bIns="121900" rtlCol="0" anchor="t" anchorCtr="0">
            <a:noAutofit/>
          </a:bodyPr>
          <a:lstStyle/>
          <a:p>
            <a:pPr>
              <a:spcBef>
                <a:spcPts val="1333"/>
              </a:spcBef>
              <a:spcAft>
                <a:spcPts val="0"/>
              </a:spcAft>
              <a:buClr>
                <a:schemeClr val="dk1"/>
              </a:buClr>
              <a:buSzPct val="100000"/>
              <a:buNone/>
            </a:pPr>
            <a:r>
              <a:rPr lang="en" sz="1600" dirty="0">
                <a:sym typeface="Verdana"/>
              </a:rPr>
              <a:t>	FoodInspection(InspectionID=1950927, LegalName=HAMBURGER MARY'S CHICAGO, DoingBusinessAsName= HAMBURGER MARY'S CHICAGO, Address=5400 N CLARK ST , City=CHICAGO, State=IL, Zip=60640),</a:t>
            </a:r>
          </a:p>
          <a:p>
            <a:pPr marL="609585" indent="-397923">
              <a:spcBef>
                <a:spcPts val="1333"/>
              </a:spcBef>
              <a:spcAft>
                <a:spcPts val="0"/>
              </a:spcAft>
              <a:buClr>
                <a:srgbClr val="222222"/>
              </a:buClr>
              <a:buSzPct val="100000"/>
              <a:buFont typeface="Arial"/>
            </a:pPr>
            <a:r>
              <a:rPr lang="en" sz="1600" dirty="0">
                <a:sym typeface="Verdana"/>
              </a:rPr>
              <a:t>BusinessLicense(Id=1677595-20060921, LicenseId=1677595, LegalName=THE BIG FOUR, LLC, DoingBusinessAsName=HAMBURGER MARY'S CHICAGO, Address=5400 N CLARK ST 2, City=CHICAGO, State=IL, ZipCode=60640), NameSimilarity=1.0, AddressSimilarity=0.981, CityStateZipSimilarity=true)</a:t>
            </a:r>
          </a:p>
          <a:p>
            <a:pPr marL="609585" indent="-397923">
              <a:spcBef>
                <a:spcPts val="1333"/>
              </a:spcBef>
              <a:spcAft>
                <a:spcPts val="0"/>
              </a:spcAft>
              <a:buClr>
                <a:srgbClr val="222222"/>
              </a:buClr>
              <a:buSzPct val="100000"/>
              <a:buFont typeface="Arial"/>
            </a:pPr>
            <a:r>
              <a:rPr lang="en" sz="1600" dirty="0">
                <a:sym typeface="Verdana"/>
              </a:rPr>
              <a:t>BusinessLicense(Id=1677596-20130716, LicenseId=2259674, LegalName=THE BIG FOUR, LLC, DoingBusinessAsName=HAMBURGER MARY'S CHICAGO, Address=5400 N CLARK ST 2, City=CHICAGO, State=IL, ZipCode=60640), NameSimilarity=1.0, AddressSimilarity=0.981, CityStateZipSimilarity=true)</a:t>
            </a:r>
          </a:p>
          <a:p>
            <a:pPr marL="609585" indent="-397923">
              <a:spcBef>
                <a:spcPts val="1333"/>
              </a:spcBef>
              <a:spcAft>
                <a:spcPts val="0"/>
              </a:spcAft>
              <a:buClr>
                <a:srgbClr val="222222"/>
              </a:buClr>
              <a:buSzPct val="100000"/>
              <a:buFont typeface="Arial"/>
            </a:pPr>
            <a:r>
              <a:rPr lang="en" sz="1600" dirty="0">
                <a:sym typeface="Verdana"/>
              </a:rPr>
              <a:t>BusinessLicense(Id=1598382-20060816, LicenseId=1735062, LegalName=THE BIG FOUR, LLC, DoingBusinessAsName=HAMBURGER MARY'S CHICAGO, Address=5400 N CLARK ST, City=CHICAGO, State=IL, ZipCode=60640), NameSimilarity=1.0, AddressSimilarity=1.0, CityStateZipSimilarity=true)</a:t>
            </a:r>
          </a:p>
          <a:p>
            <a:pPr marL="609585" indent="-397923">
              <a:spcBef>
                <a:spcPts val="1333"/>
              </a:spcBef>
              <a:spcAft>
                <a:spcPts val="0"/>
              </a:spcAft>
              <a:buClr>
                <a:srgbClr val="222222"/>
              </a:buClr>
              <a:buSzPct val="100000"/>
              <a:buFont typeface="Arial"/>
            </a:pPr>
            <a:r>
              <a:rPr lang="en" sz="1600" dirty="0">
                <a:sym typeface="Verdana"/>
              </a:rPr>
              <a:t>BusinessLicense(Id=1598381-20060525, LicenseId=1598381, LegalName=THE BIG FOUR, LLC, DoingBusinessAsName=HAMBURGER MARY'S CHICAGO, Address=5400 N CLARK ST, City=CHICAGO, State=IL, ZipCode=60640), NameSimilarity=1.0, AddressSimilarity=1.0, CityStateZipSimilarity=true)</a:t>
            </a:r>
          </a:p>
          <a:p>
            <a:pPr marL="609585" indent="-397923">
              <a:spcBef>
                <a:spcPts val="1333"/>
              </a:spcBef>
              <a:spcAft>
                <a:spcPts val="0"/>
              </a:spcAft>
              <a:buClr>
                <a:srgbClr val="222222"/>
              </a:buClr>
              <a:buSzPct val="100000"/>
              <a:buFont typeface="Verdana"/>
            </a:pPr>
            <a:r>
              <a:rPr lang="en" sz="1600" dirty="0">
                <a:sym typeface="Verdana"/>
              </a:rPr>
              <a:t>...</a:t>
            </a:r>
          </a:p>
        </p:txBody>
      </p:sp>
      <p:sp>
        <p:nvSpPr>
          <p:cNvPr id="159" name="Shape 159"/>
          <p:cNvSpPr txBox="1">
            <a:spLocks noGrp="1"/>
          </p:cNvSpPr>
          <p:nvPr>
            <p:ph type="sldNum" sz="quarter" idx="12"/>
          </p:nvPr>
        </p:nvSpPr>
        <p:spPr>
          <a:prstGeom prst="rect">
            <a:avLst/>
          </a:prstGeom>
        </p:spPr>
        <p:txBody>
          <a:bodyPr vert="horz" lIns="121900" tIns="121900" rIns="121900" bIns="121900" rtlCol="0" anchor="ctr" anchorCtr="0">
            <a:noAutofit/>
          </a:bodyPr>
          <a:lstStyle/>
          <a:p>
            <a:fld id="{00000000-1234-1234-1234-123412341234}" type="slidenum">
              <a:rPr lang="en"/>
              <a:pPr/>
              <a:t>36</a:t>
            </a:fld>
            <a:endParaRPr lang="en"/>
          </a:p>
        </p:txBody>
      </p:sp>
    </p:spTree>
    <p:extLst>
      <p:ext uri="{BB962C8B-B14F-4D97-AF65-F5344CB8AC3E}">
        <p14:creationId xmlns:p14="http://schemas.microsoft.com/office/powerpoint/2010/main" val="791286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lstStyle/>
          <a:p>
            <a:r>
              <a:rPr lang="en-US" dirty="0"/>
              <a:t>Business - to - Business matching to group multiple licenses into a single ‘entity’</a:t>
            </a:r>
          </a:p>
          <a:p>
            <a:r>
              <a:rPr lang="en-US" dirty="0"/>
              <a:t>Additional similarity measures to expand the match vector dimension</a:t>
            </a:r>
          </a:p>
          <a:p>
            <a:r>
              <a:rPr lang="en-US" dirty="0"/>
              <a:t>Start incorporating new data sets - both internal as well as third party resources</a:t>
            </a:r>
          </a:p>
        </p:txBody>
      </p:sp>
    </p:spTree>
    <p:extLst>
      <p:ext uri="{BB962C8B-B14F-4D97-AF65-F5344CB8AC3E}">
        <p14:creationId xmlns:p14="http://schemas.microsoft.com/office/powerpoint/2010/main" val="1426255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Text Placeholder 3"/>
          <p:cNvSpPr>
            <a:spLocks noGrp="1"/>
          </p:cNvSpPr>
          <p:nvPr>
            <p:ph type="body" idx="1"/>
          </p:nvPr>
        </p:nvSpPr>
        <p:spPr/>
        <p:txBody>
          <a:bodyPr/>
          <a:lstStyle/>
          <a:p>
            <a:r>
              <a:rPr lang="en-US" dirty="0"/>
              <a:t>Discussion</a:t>
            </a:r>
          </a:p>
        </p:txBody>
      </p:sp>
    </p:spTree>
    <p:extLst>
      <p:ext uri="{BB962C8B-B14F-4D97-AF65-F5344CB8AC3E}">
        <p14:creationId xmlns:p14="http://schemas.microsoft.com/office/powerpoint/2010/main" val="3662476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Big Data and the explosion of the amount of available data</a:t>
            </a:r>
          </a:p>
          <a:p>
            <a:pPr lvl="1"/>
            <a:r>
              <a:rPr lang="en-US" dirty="0"/>
              <a:t>User generated content – status messages, tweets, reviews, </a:t>
            </a:r>
            <a:r>
              <a:rPr lang="en-US" dirty="0" err="1"/>
              <a:t>etc</a:t>
            </a:r>
            <a:endParaRPr lang="en-US" dirty="0"/>
          </a:p>
          <a:p>
            <a:pPr lvl="1"/>
            <a:r>
              <a:rPr lang="en-US" dirty="0"/>
              <a:t>Content from sensors – GPS, weather, health tracking, </a:t>
            </a:r>
            <a:r>
              <a:rPr lang="en-US" dirty="0" err="1"/>
              <a:t>etc</a:t>
            </a:r>
            <a:endParaRPr lang="en-US" dirty="0"/>
          </a:p>
          <a:p>
            <a:r>
              <a:rPr lang="en-US" dirty="0"/>
              <a:t>Semantic Web and the need to organize data</a:t>
            </a:r>
          </a:p>
          <a:p>
            <a:r>
              <a:rPr lang="en-US" dirty="0"/>
              <a:t>Linked Data paradigm</a:t>
            </a:r>
          </a:p>
          <a:p>
            <a:pPr lvl="1"/>
            <a:r>
              <a:rPr lang="en-US" dirty="0"/>
              <a:t>Unconstrained publication of information by different publishers</a:t>
            </a:r>
          </a:p>
          <a:p>
            <a:pPr lvl="1"/>
            <a:r>
              <a:rPr lang="en-US" dirty="0"/>
              <a:t>Interlinking of Web resources – </a:t>
            </a:r>
            <a:r>
              <a:rPr lang="en-US" i="1" dirty="0"/>
              <a:t>same-as</a:t>
            </a:r>
            <a:r>
              <a:rPr lang="en-US" dirty="0"/>
              <a:t> interlinking</a:t>
            </a:r>
          </a:p>
        </p:txBody>
      </p:sp>
      <p:pic>
        <p:nvPicPr>
          <p:cNvPr id="3076" name="Picture 4" descr="5 Star Linked Open Data mu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248" y="2525048"/>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554527" y="5489466"/>
            <a:ext cx="827471" cy="369332"/>
          </a:xfrm>
          <a:prstGeom prst="rect">
            <a:avLst/>
          </a:prstGeom>
        </p:spPr>
        <p:txBody>
          <a:bodyPr wrap="none">
            <a:spAutoFit/>
          </a:bodyPr>
          <a:lstStyle/>
          <a:p>
            <a:r>
              <a:rPr lang="en-US" dirty="0">
                <a:hlinkClick r:id="rId4"/>
              </a:rPr>
              <a:t>$13.19</a:t>
            </a:r>
            <a:endParaRPr lang="en-US" dirty="0"/>
          </a:p>
        </p:txBody>
      </p:sp>
    </p:spTree>
    <p:extLst>
      <p:ext uri="{BB962C8B-B14F-4D97-AF65-F5344CB8AC3E}">
        <p14:creationId xmlns:p14="http://schemas.microsoft.com/office/powerpoint/2010/main" val="2998864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Initiatives</a:t>
            </a:r>
          </a:p>
        </p:txBody>
      </p:sp>
      <p:sp>
        <p:nvSpPr>
          <p:cNvPr id="3" name="Content Placeholder 2"/>
          <p:cNvSpPr>
            <a:spLocks noGrp="1"/>
          </p:cNvSpPr>
          <p:nvPr>
            <p:ph idx="1"/>
          </p:nvPr>
        </p:nvSpPr>
        <p:spPr/>
        <p:txBody>
          <a:bodyPr/>
          <a:lstStyle/>
          <a:p>
            <a:r>
              <a:rPr lang="en-US" dirty="0"/>
              <a:t>Linking Open Data – </a:t>
            </a:r>
            <a:r>
              <a:rPr lang="en-US" dirty="0">
                <a:hlinkClick r:id="rId2"/>
              </a:rPr>
              <a:t>lod-cloud.net</a:t>
            </a:r>
            <a:r>
              <a:rPr lang="en-US" dirty="0"/>
              <a:t> </a:t>
            </a:r>
          </a:p>
          <a:p>
            <a:pPr lvl="1"/>
            <a:r>
              <a:rPr lang="en-US" dirty="0"/>
              <a:t>Publish various open data sets as RDF on the Web</a:t>
            </a:r>
          </a:p>
          <a:p>
            <a:pPr lvl="1"/>
            <a:r>
              <a:rPr lang="en-US" dirty="0"/>
              <a:t>Setting RDF links between data items from different data sources</a:t>
            </a:r>
          </a:p>
          <a:p>
            <a:pPr lvl="1"/>
            <a:r>
              <a:rPr lang="en-US" dirty="0"/>
              <a:t>180 datasets altogether having a size of around 20 billion RDF triples</a:t>
            </a:r>
          </a:p>
          <a:p>
            <a:r>
              <a:rPr lang="en-US" dirty="0"/>
              <a:t>Ontology Alignment Evaluation Initiative – </a:t>
            </a:r>
            <a:r>
              <a:rPr lang="en-US" dirty="0">
                <a:hlinkClick r:id="rId3"/>
              </a:rPr>
              <a:t>oaei.ontologymatching.org</a:t>
            </a:r>
            <a:r>
              <a:rPr lang="en-US" dirty="0"/>
              <a:t> </a:t>
            </a:r>
          </a:p>
          <a:p>
            <a:pPr lvl="1"/>
            <a:r>
              <a:rPr lang="en-US" dirty="0"/>
              <a:t>Define consensus for evaluation of methods available for schema or ontology matching</a:t>
            </a:r>
          </a:p>
          <a:p>
            <a:pPr lvl="1"/>
            <a:r>
              <a:rPr lang="en-US" dirty="0"/>
              <a:t>Yearly evaluation events</a:t>
            </a:r>
          </a:p>
          <a:p>
            <a:r>
              <a:rPr lang="en-US" dirty="0"/>
              <a:t>Bootstrapping Ontology Evolution with Multimedia Information Extraction - </a:t>
            </a:r>
            <a:r>
              <a:rPr lang="en-US" dirty="0">
                <a:hlinkClick r:id="rId4"/>
              </a:rPr>
              <a:t>mklab.iti.gr/projects/</a:t>
            </a:r>
            <a:r>
              <a:rPr lang="en-US" dirty="0" err="1">
                <a:hlinkClick r:id="rId4"/>
              </a:rPr>
              <a:t>boemie</a:t>
            </a:r>
            <a:r>
              <a:rPr lang="en-US" dirty="0"/>
              <a:t> </a:t>
            </a:r>
          </a:p>
        </p:txBody>
      </p:sp>
    </p:spTree>
    <p:extLst>
      <p:ext uri="{BB962C8B-B14F-4D97-AF65-F5344CB8AC3E}">
        <p14:creationId xmlns:p14="http://schemas.microsoft.com/office/powerpoint/2010/main" val="2326515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Also known as…</a:t>
            </a:r>
          </a:p>
        </p:txBody>
      </p:sp>
      <p:sp>
        <p:nvSpPr>
          <p:cNvPr id="3" name="Content Placeholder 2"/>
          <p:cNvSpPr>
            <a:spLocks noGrp="1"/>
          </p:cNvSpPr>
          <p:nvPr>
            <p:ph sz="half" idx="1"/>
          </p:nvPr>
        </p:nvSpPr>
        <p:spPr>
          <a:xfrm>
            <a:off x="818712" y="2222287"/>
            <a:ext cx="3327775" cy="3638763"/>
          </a:xfrm>
        </p:spPr>
        <p:txBody>
          <a:bodyPr/>
          <a:lstStyle/>
          <a:p>
            <a:r>
              <a:rPr lang="en-US" sz="2400" dirty="0"/>
              <a:t>Instance Matching</a:t>
            </a:r>
          </a:p>
          <a:p>
            <a:r>
              <a:rPr lang="en-US" sz="2400" dirty="0"/>
              <a:t>Record Linkage</a:t>
            </a:r>
          </a:p>
          <a:p>
            <a:r>
              <a:rPr lang="en-US" sz="2400" dirty="0"/>
              <a:t>Duplicate Detection</a:t>
            </a:r>
          </a:p>
          <a:p>
            <a:r>
              <a:rPr lang="en-US" sz="2400" dirty="0"/>
              <a:t>Entity Resolution</a:t>
            </a:r>
          </a:p>
          <a:p>
            <a:r>
              <a:rPr lang="en-US" sz="2400" dirty="0"/>
              <a:t>Deduplication</a:t>
            </a:r>
          </a:p>
        </p:txBody>
      </p:sp>
      <p:sp>
        <p:nvSpPr>
          <p:cNvPr id="6" name="Content Placeholder 5"/>
          <p:cNvSpPr>
            <a:spLocks noGrp="1"/>
          </p:cNvSpPr>
          <p:nvPr>
            <p:ph sz="half" idx="2"/>
          </p:nvPr>
        </p:nvSpPr>
        <p:spPr>
          <a:xfrm>
            <a:off x="4146487" y="2222287"/>
            <a:ext cx="3340729" cy="3638764"/>
          </a:xfrm>
        </p:spPr>
        <p:txBody>
          <a:bodyPr>
            <a:normAutofit/>
          </a:bodyPr>
          <a:lstStyle/>
          <a:p>
            <a:endParaRPr lang="en-US" sz="2400" dirty="0"/>
          </a:p>
          <a:p>
            <a:r>
              <a:rPr lang="en-US" sz="2400" dirty="0"/>
              <a:t>Merge-Purge</a:t>
            </a:r>
          </a:p>
          <a:p>
            <a:r>
              <a:rPr lang="en-US" sz="2400" dirty="0"/>
              <a:t>Entity-Identification</a:t>
            </a:r>
          </a:p>
          <a:p>
            <a:r>
              <a:rPr lang="en-US" sz="2400" dirty="0"/>
              <a:t>Object Identification</a:t>
            </a:r>
          </a:p>
          <a:p>
            <a:r>
              <a:rPr lang="en-US" sz="2400" dirty="0"/>
              <a:t>Data Fusion</a:t>
            </a:r>
          </a:p>
          <a:p>
            <a:r>
              <a:rPr lang="en-US" sz="2400" dirty="0"/>
              <a:t>Identity Resolution</a:t>
            </a:r>
          </a:p>
          <a:p>
            <a:pPr marL="0" indent="0">
              <a:buNone/>
            </a:pPr>
            <a:endParaRPr lang="en-US" sz="2400" dirty="0"/>
          </a:p>
        </p:txBody>
      </p:sp>
      <p:pic>
        <p:nvPicPr>
          <p:cNvPr id="5" name="Picture 4"/>
          <p:cNvPicPr>
            <a:picLocks noChangeAspect="1"/>
          </p:cNvPicPr>
          <p:nvPr/>
        </p:nvPicPr>
        <p:blipFill>
          <a:blip r:embed="rId2"/>
          <a:stretch>
            <a:fillRect/>
          </a:stretch>
        </p:blipFill>
        <p:spPr>
          <a:xfrm>
            <a:off x="9163178" y="345704"/>
            <a:ext cx="2210108" cy="1562318"/>
          </a:xfrm>
          <a:prstGeom prst="rect">
            <a:avLst/>
          </a:prstGeom>
        </p:spPr>
      </p:pic>
      <p:sp>
        <p:nvSpPr>
          <p:cNvPr id="7" name="Content Placeholder 3"/>
          <p:cNvSpPr txBox="1">
            <a:spLocks/>
          </p:cNvSpPr>
          <p:nvPr/>
        </p:nvSpPr>
        <p:spPr>
          <a:xfrm>
            <a:off x="7668286" y="4825498"/>
            <a:ext cx="4523714" cy="1842380"/>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dirty="0"/>
              <a:t>Fun fact:</a:t>
            </a:r>
          </a:p>
          <a:p>
            <a:pPr marL="0" indent="0">
              <a:buFont typeface="Wingdings 2" charset="2"/>
              <a:buNone/>
            </a:pPr>
            <a:r>
              <a:rPr lang="en-US" dirty="0"/>
              <a:t>Tim Berners-Lee, director of the W3C, coined the term “</a:t>
            </a:r>
            <a:r>
              <a:rPr lang="en-US" b="1" dirty="0"/>
              <a:t>Linked Data</a:t>
            </a:r>
            <a:r>
              <a:rPr lang="en-US" dirty="0"/>
              <a:t>” in a 2006 design note about the Semantic Web project.</a:t>
            </a:r>
          </a:p>
          <a:p>
            <a:pPr marL="0" indent="0">
              <a:buFont typeface="Wingdings 2" charset="2"/>
              <a:buNone/>
            </a:pPr>
            <a:r>
              <a:rPr lang="en-US" dirty="0">
                <a:hlinkClick r:id="rId3"/>
              </a:rPr>
              <a:t>www.w3.org/DesignIssues/LinkedData.html</a:t>
            </a:r>
            <a:r>
              <a:rPr lang="en-US" dirty="0"/>
              <a:t> </a:t>
            </a:r>
          </a:p>
        </p:txBody>
      </p:sp>
    </p:spTree>
    <p:extLst>
      <p:ext uri="{BB962C8B-B14F-4D97-AF65-F5344CB8AC3E}">
        <p14:creationId xmlns:p14="http://schemas.microsoft.com/office/powerpoint/2010/main" val="2228364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instance matching</a:t>
            </a:r>
          </a:p>
        </p:txBody>
      </p:sp>
      <p:pic>
        <p:nvPicPr>
          <p:cNvPr id="13" name="Picture 12"/>
          <p:cNvPicPr>
            <a:picLocks noChangeAspect="1"/>
          </p:cNvPicPr>
          <p:nvPr/>
        </p:nvPicPr>
        <p:blipFill>
          <a:blip r:embed="rId3"/>
          <a:stretch>
            <a:fillRect/>
          </a:stretch>
        </p:blipFill>
        <p:spPr>
          <a:xfrm>
            <a:off x="1581929" y="1945339"/>
            <a:ext cx="3966210" cy="3257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a:stretch>
            <a:fillRect/>
          </a:stretch>
        </p:blipFill>
        <p:spPr>
          <a:xfrm>
            <a:off x="0" y="3265868"/>
            <a:ext cx="4291343" cy="3592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5"/>
          <a:stretch>
            <a:fillRect/>
          </a:stretch>
        </p:blipFill>
        <p:spPr>
          <a:xfrm>
            <a:off x="5278452" y="4436907"/>
            <a:ext cx="4576712" cy="29623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p:cNvPicPr>
            <a:picLocks noChangeAspect="1"/>
          </p:cNvPicPr>
          <p:nvPr/>
        </p:nvPicPr>
        <p:blipFill>
          <a:blip r:embed="rId6"/>
          <a:stretch>
            <a:fillRect/>
          </a:stretch>
        </p:blipFill>
        <p:spPr>
          <a:xfrm>
            <a:off x="6804934" y="2149621"/>
            <a:ext cx="4705350" cy="3971925"/>
          </a:xfrm>
          <a:prstGeom prst="rect">
            <a:avLst/>
          </a:prstGeom>
        </p:spPr>
      </p:pic>
      <p:pic>
        <p:nvPicPr>
          <p:cNvPr id="9" name="Picture 8"/>
          <p:cNvPicPr>
            <a:picLocks noChangeAspect="1"/>
          </p:cNvPicPr>
          <p:nvPr/>
        </p:nvPicPr>
        <p:blipFill>
          <a:blip r:embed="rId7"/>
          <a:stretch>
            <a:fillRect/>
          </a:stretch>
        </p:blipFill>
        <p:spPr>
          <a:xfrm>
            <a:off x="7819176" y="0"/>
            <a:ext cx="4372824" cy="2915216"/>
          </a:xfrm>
          <a:prstGeom prst="rect">
            <a:avLst/>
          </a:prstGeom>
        </p:spPr>
      </p:pic>
    </p:spTree>
    <p:extLst>
      <p:ext uri="{BB962C8B-B14F-4D97-AF65-F5344CB8AC3E}">
        <p14:creationId xmlns:p14="http://schemas.microsoft.com/office/powerpoint/2010/main" val="422399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Need for instance matching</a:t>
            </a:r>
            <a:endParaRPr lang="en-US" dirty="0"/>
          </a:p>
        </p:txBody>
      </p:sp>
      <p:pic>
        <p:nvPicPr>
          <p:cNvPr id="5" name="Picture 4"/>
          <p:cNvPicPr>
            <a:picLocks noChangeAspect="1"/>
          </p:cNvPicPr>
          <p:nvPr/>
        </p:nvPicPr>
        <p:blipFill>
          <a:blip r:embed="rId2"/>
          <a:stretch>
            <a:fillRect/>
          </a:stretch>
        </p:blipFill>
        <p:spPr>
          <a:xfrm>
            <a:off x="0" y="2183298"/>
            <a:ext cx="6924675" cy="4674702"/>
          </a:xfrm>
          <a:prstGeom prst="rect">
            <a:avLst/>
          </a:prstGeom>
        </p:spPr>
      </p:pic>
      <p:pic>
        <p:nvPicPr>
          <p:cNvPr id="6" name="Picture 5"/>
          <p:cNvPicPr>
            <a:picLocks noChangeAspect="1"/>
          </p:cNvPicPr>
          <p:nvPr/>
        </p:nvPicPr>
        <p:blipFill rotWithShape="1">
          <a:blip r:embed="rId3"/>
          <a:srcRect r="18359"/>
          <a:stretch/>
        </p:blipFill>
        <p:spPr>
          <a:xfrm>
            <a:off x="6343650" y="1903612"/>
            <a:ext cx="5591175" cy="4687688"/>
          </a:xfrm>
          <a:prstGeom prst="rect">
            <a:avLst/>
          </a:prstGeom>
        </p:spPr>
      </p:pic>
    </p:spTree>
    <p:extLst>
      <p:ext uri="{BB962C8B-B14F-4D97-AF65-F5344CB8AC3E}">
        <p14:creationId xmlns:p14="http://schemas.microsoft.com/office/powerpoint/2010/main" val="522033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 Agenda</a:t>
            </a:r>
          </a:p>
        </p:txBody>
      </p:sp>
      <p:sp>
        <p:nvSpPr>
          <p:cNvPr id="3" name="Content Placeholder 2"/>
          <p:cNvSpPr>
            <a:spLocks noGrp="1"/>
          </p:cNvSpPr>
          <p:nvPr>
            <p:ph type="body" sz="quarter" idx="16"/>
          </p:nvPr>
        </p:nvSpPr>
        <p:spPr/>
        <p:txBody>
          <a:bodyPr>
            <a:noAutofit/>
          </a:bodyPr>
          <a:lstStyle/>
          <a:p>
            <a:r>
              <a:rPr lang="en-US" dirty="0"/>
              <a:t>Description Logic – an overview</a:t>
            </a:r>
          </a:p>
          <a:p>
            <a:r>
              <a:rPr lang="en-US" dirty="0"/>
              <a:t>Identity Resolution, Similarity Recognition</a:t>
            </a:r>
          </a:p>
          <a:p>
            <a:r>
              <a:rPr lang="en-US" dirty="0"/>
              <a:t>Schema Matching - Techniques</a:t>
            </a:r>
          </a:p>
          <a:p>
            <a:r>
              <a:rPr lang="en-US" dirty="0"/>
              <a:t>Instance Matching - Techniques</a:t>
            </a:r>
          </a:p>
          <a:p>
            <a:pPr lvl="1"/>
            <a:r>
              <a:rPr lang="en-US" dirty="0"/>
              <a:t>vs Record Linkage</a:t>
            </a:r>
          </a:p>
          <a:p>
            <a:r>
              <a:rPr lang="en-US" dirty="0"/>
              <a:t>Ontology Matching</a:t>
            </a:r>
          </a:p>
        </p:txBody>
      </p:sp>
    </p:spTree>
    <p:extLst>
      <p:ext uri="{BB962C8B-B14F-4D97-AF65-F5344CB8AC3E}">
        <p14:creationId xmlns:p14="http://schemas.microsoft.com/office/powerpoint/2010/main" val="15501443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803</TotalTime>
  <Words>2676</Words>
  <Application>Microsoft Office PowerPoint</Application>
  <PresentationFormat>Widescreen</PresentationFormat>
  <Paragraphs>421</Paragraphs>
  <Slides>38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Verdana</vt:lpstr>
      <vt:lpstr>Wingdings 2</vt:lpstr>
      <vt:lpstr>Quotable</vt:lpstr>
      <vt:lpstr>Ontology based Instance Matching</vt:lpstr>
      <vt:lpstr>Papers covered</vt:lpstr>
      <vt:lpstr>Agenda</vt:lpstr>
      <vt:lpstr>Introduction</vt:lpstr>
      <vt:lpstr>Initiatives</vt:lpstr>
      <vt:lpstr>Also known as…</vt:lpstr>
      <vt:lpstr>Need for instance matching</vt:lpstr>
      <vt:lpstr>Need for instance matching</vt:lpstr>
      <vt:lpstr>Concepts - Agenda</vt:lpstr>
      <vt:lpstr>Description Logic (DL) – an overview</vt:lpstr>
      <vt:lpstr>Identity Resolution</vt:lpstr>
      <vt:lpstr>Similarity Recognition</vt:lpstr>
      <vt:lpstr>Schema Matching vs Instance Matching</vt:lpstr>
      <vt:lpstr>Schema Matching Techniques</vt:lpstr>
      <vt:lpstr>Instance Matching</vt:lpstr>
      <vt:lpstr>Instance Matching: Record-oriented techniques</vt:lpstr>
      <vt:lpstr>Instance Matching vs Record Linkage</vt:lpstr>
      <vt:lpstr>Ontology Matching</vt:lpstr>
      <vt:lpstr>Benchmark Design - Agenda</vt:lpstr>
      <vt:lpstr>The Need for Evaluation</vt:lpstr>
      <vt:lpstr>Linked Open Data – Then and Now</vt:lpstr>
      <vt:lpstr>Benchmark Design</vt:lpstr>
      <vt:lpstr>Benchmark Characteristics</vt:lpstr>
      <vt:lpstr>Dataset characteristics</vt:lpstr>
      <vt:lpstr>Dataset characteristics</vt:lpstr>
      <vt:lpstr>Benchmark characteristics</vt:lpstr>
      <vt:lpstr>Benchmark Evaluation Criteria</vt:lpstr>
      <vt:lpstr>Synthetic Benchmarks</vt:lpstr>
      <vt:lpstr>Real Benchmarks</vt:lpstr>
      <vt:lpstr>Future Benchmark Directions</vt:lpstr>
      <vt:lpstr>Project Work - Agenda</vt:lpstr>
      <vt:lpstr>Business Names Matching for City of Chicago</vt:lpstr>
      <vt:lpstr>System Architecture</vt:lpstr>
      <vt:lpstr>Similarity Measures</vt:lpstr>
      <vt:lpstr>Initial Results (1 of 2): Name + Address Matching</vt:lpstr>
      <vt:lpstr>Initial Results (2 of 2): Name + Address Matching</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Ontology based Instance Matching</dc:title>
  <dc:creator>Vivek Shivaprabhu</dc:creator>
  <cp:lastModifiedBy>Vivek Shivaprabhu</cp:lastModifiedBy>
  <cp:revision>73</cp:revision>
  <dcterms:created xsi:type="dcterms:W3CDTF">2016-09-30T02:15:21Z</dcterms:created>
  <dcterms:modified xsi:type="dcterms:W3CDTF">2016-11-04T17:07:02Z</dcterms:modified>
</cp:coreProperties>
</file>